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 Id="rId2"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7560000" cy="10692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8" Type="http://schemas.openxmlformats.org/officeDocument/2006/relationships/slide" Target="slides/slide7.xml"/><Relationship Id="rId7" Type="http://schemas.openxmlformats.org/officeDocument/2006/relationships/slide" Target="slides/slide6.xml"/><Relationship Id="rId6" Type="http://schemas.openxmlformats.org/officeDocument/2006/relationships/slide" Target="slides/slide5.xml"/><Relationship Id="rId5" Type="http://schemas.openxmlformats.org/officeDocument/2006/relationships/slide" Target="slides/slide4.xml"/><Relationship Id="rId4" Type="http://schemas.openxmlformats.org/officeDocument/2006/relationships/slide" Target="slides/slide3.xml"/><Relationship Id="rId3" Type="http://schemas.openxmlformats.org/officeDocument/2006/relationships/slide" Target="slides/slide2.xml"/><Relationship Id="rId25" Type="http://schemas.openxmlformats.org/officeDocument/2006/relationships/viewProps" Target="viewProps.xml"/><Relationship Id="rId24" Type="http://schemas.openxmlformats.org/officeDocument/2006/relationships/tableStyles" Target="tableStyles.xml"/><Relationship Id="rId23" Type="http://schemas.openxmlformats.org/officeDocument/2006/relationships/presProps" Target="presProps.xml"/><Relationship Id="rId22" Type="http://schemas.openxmlformats.org/officeDocument/2006/relationships/slide" Target="slides/slide21.xml"/><Relationship Id="rId21" Type="http://schemas.openxmlformats.org/officeDocument/2006/relationships/slide" Target="slides/slide20.xml"/><Relationship Id="rId20" Type="http://schemas.openxmlformats.org/officeDocument/2006/relationships/slide" Target="slides/slide19.xml"/><Relationship Id="rId2" Type="http://schemas.openxmlformats.org/officeDocument/2006/relationships/slide" Target="slides/slide1.xml"/><Relationship Id="rId19" Type="http://schemas.openxmlformats.org/officeDocument/2006/relationships/slide" Target="slides/slide18.xml"/><Relationship Id="rId18" Type="http://schemas.openxmlformats.org/officeDocument/2006/relationships/slide" Target="slides/slide17.xml"/><Relationship Id="rId17" Type="http://schemas.openxmlformats.org/officeDocument/2006/relationships/slide" Target="slides/slide16.xml"/><Relationship Id="rId16" Type="http://schemas.openxmlformats.org/officeDocument/2006/relationships/slide" Target="slides/slide15.xml"/><Relationship Id="rId15" Type="http://schemas.openxmlformats.org/officeDocument/2006/relationships/slide" Target="slides/slide14.xml"/><Relationship Id="rId14" Type="http://schemas.openxmlformats.org/officeDocument/2006/relationships/slide" Target="slides/slide13.xml"/><Relationship Id="rId13" Type="http://schemas.openxmlformats.org/officeDocument/2006/relationships/slide" Target="slides/slide12.xml"/><Relationship Id="rId12" Type="http://schemas.openxmlformats.org/officeDocument/2006/relationships/slide" Target="slides/slide11.xml"/><Relationship Id="rId11" Type="http://schemas.openxmlformats.org/officeDocument/2006/relationships/slide" Target="slides/slide10.xml"/><Relationship Id="rId10" Type="http://schemas.openxmlformats.org/officeDocument/2006/relationships/slide" Target="slides/slide9.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mz.chsi.com.cn/mzjh/stu/"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p:nvPr/>
        </p:nvSpPr>
        <p:spPr>
          <a:xfrm>
            <a:off x="891933" y="2560798"/>
            <a:ext cx="5838825" cy="696023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447040" algn="l" rtl="0" eaLnBrk="0">
              <a:lnSpc>
                <a:spcPts val="2886"/>
              </a:lnSpc>
              <a:tabLst/>
            </a:pPr>
            <a:r>
              <a:rPr sz="2100" kern="0" spc="80" dirty="0">
                <a:solidFill>
                  <a:srgbClr val="000000">
                    <a:alpha val="100000"/>
                  </a:srgbClr>
                </a:solidFill>
                <a:latin typeface="Microsoft YaHei"/>
                <a:ea typeface="Microsoft YaHei"/>
                <a:cs typeface="Microsoft YaHei"/>
              </a:rPr>
              <a:t>湖南省教育厅关于做好 </a:t>
            </a:r>
            <a:r>
              <a:rPr sz="2100" kern="0" spc="80" dirty="0">
                <a:solidFill>
                  <a:srgbClr val="000000">
                    <a:alpha val="100000"/>
                  </a:srgbClr>
                </a:solidFill>
                <a:latin typeface="Times New Roman"/>
                <a:ea typeface="Times New Roman"/>
                <a:cs typeface="Times New Roman"/>
              </a:rPr>
              <a:t>202</a:t>
            </a:r>
            <a:r>
              <a:rPr sz="2100" kern="0" spc="70" dirty="0">
                <a:solidFill>
                  <a:srgbClr val="000000">
                    <a:alpha val="100000"/>
                  </a:srgbClr>
                </a:solidFill>
                <a:latin typeface="Times New Roman"/>
                <a:ea typeface="Times New Roman"/>
                <a:cs typeface="Times New Roman"/>
              </a:rPr>
              <a:t>7 </a:t>
            </a:r>
            <a:r>
              <a:rPr sz="2100" kern="0" spc="70" dirty="0">
                <a:solidFill>
                  <a:srgbClr val="000000">
                    <a:alpha val="100000"/>
                  </a:srgbClr>
                </a:solidFill>
                <a:latin typeface="Microsoft YaHei"/>
                <a:ea typeface="Microsoft YaHei"/>
                <a:cs typeface="Microsoft YaHei"/>
              </a:rPr>
              <a:t>年少数民族</a:t>
            </a:r>
            <a:endParaRPr sz="2100" dirty="0">
              <a:latin typeface="Microsoft YaHei"/>
              <a:ea typeface="Microsoft YaHei"/>
              <a:cs typeface="Microsoft YaHei"/>
            </a:endParaRPr>
          </a:p>
          <a:p>
            <a:pPr marL="1494789" algn="l" rtl="0" eaLnBrk="0">
              <a:lnSpc>
                <a:spcPct val="88000"/>
              </a:lnSpc>
              <a:spcBef>
                <a:spcPts val="268"/>
              </a:spcBef>
              <a:tabLst/>
            </a:pPr>
            <a:r>
              <a:rPr sz="2100" kern="0" spc="90" dirty="0">
                <a:solidFill>
                  <a:srgbClr val="000000">
                    <a:alpha val="100000"/>
                  </a:srgbClr>
                </a:solidFill>
                <a:latin typeface="Microsoft YaHei"/>
                <a:ea typeface="Microsoft YaHei"/>
                <a:cs typeface="Microsoft YaHei"/>
              </a:rPr>
              <a:t>高层次骨干人才研究生</a:t>
            </a:r>
            <a:endParaRPr sz="2100" dirty="0">
              <a:latin typeface="Microsoft YaHei"/>
              <a:ea typeface="Microsoft YaHei"/>
              <a:cs typeface="Microsoft YaHei"/>
            </a:endParaRPr>
          </a:p>
          <a:p>
            <a:pPr marL="1913889" algn="l" rtl="0" eaLnBrk="0">
              <a:lnSpc>
                <a:spcPct val="87000"/>
              </a:lnSpc>
              <a:spcBef>
                <a:spcPts val="728"/>
              </a:spcBef>
              <a:tabLst/>
            </a:pPr>
            <a:r>
              <a:rPr sz="2100" kern="0" spc="90" dirty="0">
                <a:solidFill>
                  <a:srgbClr val="000000">
                    <a:alpha val="100000"/>
                  </a:srgbClr>
                </a:solidFill>
                <a:latin typeface="Microsoft YaHei"/>
                <a:ea typeface="Microsoft YaHei"/>
                <a:cs typeface="Microsoft YaHei"/>
              </a:rPr>
              <a:t>报考工作的通知</a:t>
            </a:r>
            <a:endParaRPr sz="2100" dirty="0">
              <a:latin typeface="Microsoft YaHei"/>
              <a:ea typeface="Microsoft YaHei"/>
              <a:cs typeface="Microsoft YaHei"/>
            </a:endParaRPr>
          </a:p>
          <a:p>
            <a:pPr algn="l" rtl="0" eaLnBrk="0">
              <a:lnSpc>
                <a:spcPct val="145000"/>
              </a:lnSpc>
              <a:tabLst/>
            </a:pPr>
            <a:endParaRPr sz="1000" dirty="0">
              <a:latin typeface="Arial"/>
              <a:ea typeface="Arial"/>
              <a:cs typeface="Arial"/>
            </a:endParaRPr>
          </a:p>
          <a:p>
            <a:pPr algn="l" rtl="0" eaLnBrk="0">
              <a:lnSpc>
                <a:spcPct val="145000"/>
              </a:lnSpc>
              <a:tabLst/>
            </a:pPr>
            <a:endParaRPr sz="1000" dirty="0">
              <a:latin typeface="Arial"/>
              <a:ea typeface="Arial"/>
              <a:cs typeface="Arial"/>
            </a:endParaRPr>
          </a:p>
          <a:p>
            <a:pPr marL="13970" algn="l" rtl="0" eaLnBrk="0">
              <a:lnSpc>
                <a:spcPct val="88000"/>
              </a:lnSpc>
              <a:spcBef>
                <a:spcPts val="458"/>
              </a:spcBef>
              <a:tabLst/>
            </a:pPr>
            <a:r>
              <a:rPr sz="1500" kern="0" spc="90" dirty="0">
                <a:solidFill>
                  <a:srgbClr val="000000">
                    <a:alpha val="100000"/>
                  </a:srgbClr>
                </a:solidFill>
                <a:latin typeface="FangSong"/>
                <a:ea typeface="FangSong"/>
                <a:cs typeface="FangSong"/>
              </a:rPr>
              <a:t>各市州教育（体）局、高校，有关直属单位：</a:t>
            </a:r>
            <a:endParaRPr sz="1500" dirty="0">
              <a:latin typeface="FangSong"/>
              <a:ea typeface="FangSong"/>
              <a:cs typeface="FangSong"/>
            </a:endParaRPr>
          </a:p>
          <a:p>
            <a:pPr marL="419100" algn="l" rtl="0" eaLnBrk="0">
              <a:lnSpc>
                <a:spcPts val="2099"/>
              </a:lnSpc>
              <a:spcBef>
                <a:spcPts val="1070"/>
              </a:spcBef>
              <a:tabLst/>
            </a:pPr>
            <a:r>
              <a:rPr sz="1500" kern="0" spc="80" dirty="0">
                <a:solidFill>
                  <a:srgbClr val="000000">
                    <a:alpha val="100000"/>
                  </a:srgbClr>
                </a:solidFill>
                <a:latin typeface="FangSong"/>
                <a:ea typeface="FangSong"/>
                <a:cs typeface="FangSong"/>
              </a:rPr>
              <a:t>根据教育部办公厅《关于下达</a:t>
            </a:r>
            <a:r>
              <a:rPr sz="1500" kern="0" spc="-320" dirty="0">
                <a:solidFill>
                  <a:srgbClr val="000000">
                    <a:alpha val="100000"/>
                  </a:srgbClr>
                </a:solidFill>
                <a:latin typeface="FangSong"/>
                <a:ea typeface="FangSong"/>
                <a:cs typeface="FangSong"/>
              </a:rPr>
              <a:t> </a:t>
            </a:r>
            <a:r>
              <a:rPr sz="1500" kern="0" spc="80" dirty="0">
                <a:solidFill>
                  <a:srgbClr val="000000">
                    <a:alpha val="100000"/>
                  </a:srgbClr>
                </a:solidFill>
                <a:latin typeface="Times New Roman"/>
                <a:ea typeface="Times New Roman"/>
                <a:cs typeface="Times New Roman"/>
              </a:rPr>
              <a:t>2027 </a:t>
            </a:r>
            <a:r>
              <a:rPr sz="1500" kern="0" spc="80" dirty="0">
                <a:solidFill>
                  <a:srgbClr val="000000">
                    <a:alpha val="100000"/>
                  </a:srgbClr>
                </a:solidFill>
                <a:latin typeface="FangSong"/>
                <a:ea typeface="FangSong"/>
                <a:cs typeface="FangSong"/>
              </a:rPr>
              <a:t>年少数民族高层次骨</a:t>
            </a:r>
            <a:r>
              <a:rPr sz="1500" kern="0" spc="70" dirty="0">
                <a:solidFill>
                  <a:srgbClr val="000000">
                    <a:alpha val="100000"/>
                  </a:srgbClr>
                </a:solidFill>
                <a:latin typeface="FangSong"/>
                <a:ea typeface="FangSong"/>
                <a:cs typeface="FangSong"/>
              </a:rPr>
              <a:t>干人</a:t>
            </a:r>
            <a:endParaRPr sz="1500" dirty="0">
              <a:latin typeface="FangSong"/>
              <a:ea typeface="FangSong"/>
              <a:cs typeface="FangSong"/>
            </a:endParaRPr>
          </a:p>
          <a:p>
            <a:pPr marL="12700" indent="5080" algn="l" rtl="0" eaLnBrk="0">
              <a:lnSpc>
                <a:spcPct val="163000"/>
              </a:lnSpc>
              <a:spcBef>
                <a:spcPts val="5"/>
              </a:spcBef>
              <a:tabLst/>
            </a:pPr>
            <a:r>
              <a:rPr sz="1500" kern="0" spc="50" dirty="0">
                <a:solidFill>
                  <a:srgbClr val="000000">
                    <a:alpha val="100000"/>
                  </a:srgbClr>
                </a:solidFill>
                <a:latin typeface="FangSong"/>
                <a:ea typeface="FangSong"/>
                <a:cs typeface="FangSong"/>
              </a:rPr>
              <a:t>才研究生招生计划的通知》（教民厅〔</a:t>
            </a:r>
            <a:r>
              <a:rPr sz="1500" kern="0" spc="50" dirty="0">
                <a:solidFill>
                  <a:srgbClr val="000000">
                    <a:alpha val="100000"/>
                  </a:srgbClr>
                </a:solidFill>
                <a:latin typeface="Times New Roman"/>
                <a:ea typeface="Times New Roman"/>
                <a:cs typeface="Times New Roman"/>
              </a:rPr>
              <a:t>2026</a:t>
            </a:r>
            <a:r>
              <a:rPr sz="1500" kern="0" spc="50" dirty="0">
                <a:solidFill>
                  <a:srgbClr val="000000">
                    <a:alpha val="100000"/>
                  </a:srgbClr>
                </a:solidFill>
                <a:latin typeface="FangSong"/>
                <a:ea typeface="FangSong"/>
                <a:cs typeface="FangSong"/>
              </a:rPr>
              <a:t>〕</a:t>
            </a:r>
            <a:r>
              <a:rPr sz="1500" kern="0" spc="50" dirty="0">
                <a:solidFill>
                  <a:srgbClr val="000000">
                    <a:alpha val="100000"/>
                  </a:srgbClr>
                </a:solidFill>
                <a:latin typeface="Times New Roman"/>
                <a:ea typeface="Times New Roman"/>
                <a:cs typeface="Times New Roman"/>
              </a:rPr>
              <a:t>1</a:t>
            </a:r>
            <a:r>
              <a:rPr sz="1500" kern="0" spc="160" dirty="0">
                <a:solidFill>
                  <a:srgbClr val="000000">
                    <a:alpha val="100000"/>
                  </a:srgbClr>
                </a:solidFill>
                <a:latin typeface="Times New Roman"/>
                <a:ea typeface="Times New Roman"/>
                <a:cs typeface="Times New Roman"/>
              </a:rPr>
              <a:t> </a:t>
            </a:r>
            <a:r>
              <a:rPr sz="1500" kern="0" spc="50" dirty="0">
                <a:solidFill>
                  <a:srgbClr val="000000">
                    <a:alpha val="100000"/>
                  </a:srgbClr>
                </a:solidFill>
                <a:latin typeface="FangSong"/>
                <a:ea typeface="FangSong"/>
                <a:cs typeface="FangSong"/>
              </a:rPr>
              <a:t>号</a:t>
            </a:r>
            <a:r>
              <a:rPr sz="1500" kern="0" spc="40" dirty="0">
                <a:solidFill>
                  <a:srgbClr val="000000">
                    <a:alpha val="100000"/>
                  </a:srgbClr>
                </a:solidFill>
                <a:latin typeface="FangSong"/>
                <a:ea typeface="FangSong"/>
                <a:cs typeface="FangSong"/>
              </a:rPr>
              <a:t>）安排，</a:t>
            </a:r>
            <a:r>
              <a:rPr sz="1500" kern="0" spc="40" dirty="0">
                <a:solidFill>
                  <a:srgbClr val="000000">
                    <a:alpha val="100000"/>
                  </a:srgbClr>
                </a:solidFill>
                <a:latin typeface="Times New Roman"/>
                <a:ea typeface="Times New Roman"/>
                <a:cs typeface="Times New Roman"/>
              </a:rPr>
              <a:t>2027 </a:t>
            </a:r>
            <a:r>
              <a:rPr sz="1500" kern="0" spc="40" dirty="0">
                <a:solidFill>
                  <a:srgbClr val="000000">
                    <a:alpha val="100000"/>
                  </a:srgbClr>
                </a:solidFill>
                <a:latin typeface="FangSong"/>
                <a:ea typeface="FangSong"/>
                <a:cs typeface="FangSong"/>
              </a:rPr>
              <a:t>年</a:t>
            </a:r>
            <a:r>
              <a:rPr sz="1500" kern="0" spc="120" dirty="0">
                <a:solidFill>
                  <a:srgbClr val="000000">
                    <a:alpha val="100000"/>
                  </a:srgbClr>
                </a:solidFill>
                <a:latin typeface="FangSong"/>
                <a:ea typeface="FangSong"/>
                <a:cs typeface="FangSong"/>
              </a:rPr>
              <a:t>国家继续实施</a:t>
            </a:r>
            <a:r>
              <a:rPr sz="1500" kern="0" spc="120" dirty="0">
                <a:solidFill>
                  <a:srgbClr val="000000">
                    <a:alpha val="100000"/>
                  </a:srgbClr>
                </a:solidFill>
                <a:latin typeface="Times New Roman"/>
                <a:ea typeface="Times New Roman"/>
                <a:cs typeface="Times New Roman"/>
              </a:rPr>
              <a:t>“</a:t>
            </a:r>
            <a:r>
              <a:rPr sz="1500" kern="0" spc="-280" dirty="0">
                <a:solidFill>
                  <a:srgbClr val="000000">
                    <a:alpha val="100000"/>
                  </a:srgbClr>
                </a:solidFill>
                <a:latin typeface="Times New Roman"/>
                <a:ea typeface="Times New Roman"/>
                <a:cs typeface="Times New Roman"/>
              </a:rPr>
              <a:t> </a:t>
            </a:r>
            <a:r>
              <a:rPr sz="1500" kern="0" spc="120" dirty="0">
                <a:solidFill>
                  <a:srgbClr val="000000">
                    <a:alpha val="100000"/>
                  </a:srgbClr>
                </a:solidFill>
                <a:latin typeface="FangSong"/>
                <a:ea typeface="FangSong"/>
                <a:cs typeface="FangSong"/>
              </a:rPr>
              <a:t>少数民族高层次骨干人才研</a:t>
            </a:r>
            <a:r>
              <a:rPr sz="1500" kern="0" spc="110" dirty="0">
                <a:solidFill>
                  <a:srgbClr val="000000">
                    <a:alpha val="100000"/>
                  </a:srgbClr>
                </a:solidFill>
                <a:latin typeface="FangSong"/>
                <a:ea typeface="FangSong"/>
                <a:cs typeface="FangSong"/>
              </a:rPr>
              <a:t>究生招生计划</a:t>
            </a:r>
            <a:r>
              <a:rPr sz="1500" kern="0" spc="110" dirty="0">
                <a:solidFill>
                  <a:srgbClr val="000000">
                    <a:alpha val="100000"/>
                  </a:srgbClr>
                </a:solidFill>
                <a:latin typeface="Times New Roman"/>
                <a:ea typeface="Times New Roman"/>
                <a:cs typeface="Times New Roman"/>
              </a:rPr>
              <a:t>”</a:t>
            </a:r>
            <a:r>
              <a:rPr sz="1500" kern="0" spc="110" dirty="0">
                <a:solidFill>
                  <a:srgbClr val="000000">
                    <a:alpha val="100000"/>
                  </a:srgbClr>
                </a:solidFill>
                <a:latin typeface="FangSong"/>
                <a:ea typeface="FangSong"/>
                <a:cs typeface="FangSong"/>
              </a:rPr>
              <a:t>（以下</a:t>
            </a:r>
            <a:r>
              <a:rPr sz="1500" kern="0" spc="90" dirty="0">
                <a:solidFill>
                  <a:srgbClr val="000000">
                    <a:alpha val="100000"/>
                  </a:srgbClr>
                </a:solidFill>
                <a:latin typeface="FangSong"/>
                <a:ea typeface="FangSong"/>
                <a:cs typeface="FangSong"/>
              </a:rPr>
              <a:t>简称</a:t>
            </a:r>
            <a:r>
              <a:rPr sz="1500" kern="0" spc="90" dirty="0">
                <a:solidFill>
                  <a:srgbClr val="000000">
                    <a:alpha val="100000"/>
                  </a:srgbClr>
                </a:solidFill>
                <a:latin typeface="Times New Roman"/>
                <a:ea typeface="Times New Roman"/>
                <a:cs typeface="Times New Roman"/>
              </a:rPr>
              <a:t>“</a:t>
            </a:r>
            <a:r>
              <a:rPr sz="1500" kern="0" spc="-150" dirty="0">
                <a:solidFill>
                  <a:srgbClr val="000000">
                    <a:alpha val="100000"/>
                  </a:srgbClr>
                </a:solidFill>
                <a:latin typeface="Times New Roman"/>
                <a:ea typeface="Times New Roman"/>
                <a:cs typeface="Times New Roman"/>
              </a:rPr>
              <a:t> </a:t>
            </a:r>
            <a:r>
              <a:rPr sz="1500" kern="0" spc="90" dirty="0">
                <a:solidFill>
                  <a:srgbClr val="000000">
                    <a:alpha val="100000"/>
                  </a:srgbClr>
                </a:solidFill>
                <a:latin typeface="FangSong"/>
                <a:ea typeface="FangSong"/>
                <a:cs typeface="FangSong"/>
              </a:rPr>
              <a:t>骨干计划</a:t>
            </a:r>
            <a:r>
              <a:rPr sz="1500" kern="0" spc="90" dirty="0">
                <a:solidFill>
                  <a:srgbClr val="000000">
                    <a:alpha val="100000"/>
                  </a:srgbClr>
                </a:solidFill>
                <a:latin typeface="Times New Roman"/>
                <a:ea typeface="Times New Roman"/>
                <a:cs typeface="Times New Roman"/>
              </a:rPr>
              <a:t>”</a:t>
            </a:r>
            <a:r>
              <a:rPr sz="1500" kern="0" spc="-220" dirty="0">
                <a:solidFill>
                  <a:srgbClr val="000000">
                    <a:alpha val="100000"/>
                  </a:srgbClr>
                </a:solidFill>
                <a:latin typeface="FangSong"/>
                <a:ea typeface="FangSong"/>
                <a:cs typeface="FangSong"/>
              </a:rPr>
              <a:t>），</a:t>
            </a:r>
            <a:r>
              <a:rPr sz="1500" kern="0" spc="90" dirty="0">
                <a:solidFill>
                  <a:srgbClr val="000000">
                    <a:alpha val="100000"/>
                  </a:srgbClr>
                </a:solidFill>
                <a:latin typeface="FangSong"/>
                <a:ea typeface="FangSong"/>
                <a:cs typeface="FangSong"/>
              </a:rPr>
              <a:t>共安排博士研究生招生计划</a:t>
            </a:r>
            <a:r>
              <a:rPr sz="1500" kern="0" spc="-140" dirty="0">
                <a:solidFill>
                  <a:srgbClr val="000000">
                    <a:alpha val="100000"/>
                  </a:srgbClr>
                </a:solidFill>
                <a:latin typeface="FangSong"/>
                <a:ea typeface="FangSong"/>
                <a:cs typeface="FangSong"/>
              </a:rPr>
              <a:t> </a:t>
            </a:r>
            <a:r>
              <a:rPr sz="1500" kern="0" spc="90" dirty="0">
                <a:solidFill>
                  <a:srgbClr val="000000">
                    <a:alpha val="100000"/>
                  </a:srgbClr>
                </a:solidFill>
                <a:latin typeface="Times New Roman"/>
                <a:ea typeface="Times New Roman"/>
                <a:cs typeface="Times New Roman"/>
              </a:rPr>
              <a:t>1500 </a:t>
            </a:r>
            <a:r>
              <a:rPr sz="1500" kern="0" spc="90" dirty="0">
                <a:solidFill>
                  <a:srgbClr val="000000">
                    <a:alpha val="100000"/>
                  </a:srgbClr>
                </a:solidFill>
                <a:latin typeface="FangSong"/>
                <a:ea typeface="FangSong"/>
                <a:cs typeface="FangSong"/>
              </a:rPr>
              <a:t>名、硕士研</a:t>
            </a:r>
            <a:r>
              <a:rPr sz="1500" kern="0" spc="110" dirty="0">
                <a:solidFill>
                  <a:srgbClr val="000000">
                    <a:alpha val="100000"/>
                  </a:srgbClr>
                </a:solidFill>
                <a:latin typeface="FangSong"/>
                <a:ea typeface="FangSong"/>
                <a:cs typeface="FangSong"/>
              </a:rPr>
              <a:t>究生招生计划</a:t>
            </a:r>
            <a:r>
              <a:rPr sz="1500" kern="0" spc="-240" dirty="0">
                <a:solidFill>
                  <a:srgbClr val="000000">
                    <a:alpha val="100000"/>
                  </a:srgbClr>
                </a:solidFill>
                <a:latin typeface="FangSong"/>
                <a:ea typeface="FangSong"/>
                <a:cs typeface="FangSong"/>
              </a:rPr>
              <a:t> </a:t>
            </a:r>
            <a:r>
              <a:rPr sz="1500" kern="0" spc="110" dirty="0">
                <a:solidFill>
                  <a:srgbClr val="000000">
                    <a:alpha val="100000"/>
                  </a:srgbClr>
                </a:solidFill>
                <a:latin typeface="Times New Roman"/>
                <a:ea typeface="Times New Roman"/>
                <a:cs typeface="Times New Roman"/>
              </a:rPr>
              <a:t>5000 </a:t>
            </a:r>
            <a:r>
              <a:rPr sz="1500" kern="0" spc="110" dirty="0">
                <a:solidFill>
                  <a:srgbClr val="000000">
                    <a:alpha val="100000"/>
                  </a:srgbClr>
                </a:solidFill>
                <a:latin typeface="FangSong"/>
                <a:ea typeface="FangSong"/>
                <a:cs typeface="FangSong"/>
              </a:rPr>
              <a:t>名，其中下达湖南省普通计划</a:t>
            </a:r>
            <a:r>
              <a:rPr sz="1500" kern="0" spc="110" dirty="0">
                <a:solidFill>
                  <a:srgbClr val="000000">
                    <a:alpha val="100000"/>
                  </a:srgbClr>
                </a:solidFill>
                <a:latin typeface="Times New Roman"/>
                <a:ea typeface="Times New Roman"/>
                <a:cs typeface="Times New Roman"/>
              </a:rPr>
              <a:t>66</a:t>
            </a:r>
            <a:r>
              <a:rPr sz="1500" kern="0" spc="130" dirty="0">
                <a:solidFill>
                  <a:srgbClr val="000000">
                    <a:alpha val="100000"/>
                  </a:srgbClr>
                </a:solidFill>
                <a:latin typeface="Times New Roman"/>
                <a:ea typeface="Times New Roman"/>
                <a:cs typeface="Times New Roman"/>
              </a:rPr>
              <a:t> </a:t>
            </a:r>
            <a:r>
              <a:rPr sz="1500" kern="0" spc="110" dirty="0">
                <a:solidFill>
                  <a:srgbClr val="000000">
                    <a:alpha val="100000"/>
                  </a:srgbClr>
                </a:solidFill>
                <a:latin typeface="FangSong"/>
                <a:ea typeface="FangSong"/>
                <a:cs typeface="FangSong"/>
              </a:rPr>
              <a:t>个（详见附</a:t>
            </a:r>
            <a:r>
              <a:rPr sz="1500" kern="0" spc="-20" dirty="0">
                <a:solidFill>
                  <a:srgbClr val="000000">
                    <a:alpha val="100000"/>
                  </a:srgbClr>
                </a:solidFill>
                <a:latin typeface="FangSong"/>
                <a:ea typeface="FangSong"/>
                <a:cs typeface="FangSong"/>
              </a:rPr>
              <a:t>件</a:t>
            </a:r>
            <a:r>
              <a:rPr sz="1500" kern="0" spc="-17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1</a:t>
            </a:r>
            <a:r>
              <a:rPr sz="1500" kern="0" spc="-15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）。为做好</a:t>
            </a:r>
            <a:r>
              <a:rPr sz="1500" kern="0" spc="-32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2027</a:t>
            </a:r>
            <a:r>
              <a:rPr sz="1500" kern="0" spc="10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年骨干计划报考工作，现将有关事项通知如</a:t>
            </a:r>
            <a:r>
              <a:rPr sz="1500" kern="0" spc="-30" dirty="0">
                <a:solidFill>
                  <a:srgbClr val="000000">
                    <a:alpha val="100000"/>
                  </a:srgbClr>
                </a:solidFill>
                <a:latin typeface="FangSong"/>
                <a:ea typeface="FangSong"/>
                <a:cs typeface="FangSong"/>
              </a:rPr>
              <a:t>下。</a:t>
            </a:r>
            <a:endParaRPr sz="1500" dirty="0">
              <a:latin typeface="FangSong"/>
              <a:ea typeface="FangSong"/>
              <a:cs typeface="FangSong"/>
            </a:endParaRPr>
          </a:p>
          <a:p>
            <a:pPr marL="424815" algn="l" rtl="0" eaLnBrk="0">
              <a:lnSpc>
                <a:spcPct val="90000"/>
              </a:lnSpc>
              <a:spcBef>
                <a:spcPts val="866"/>
              </a:spcBef>
              <a:tabLst/>
            </a:pPr>
            <a:r>
              <a:rPr sz="1500" kern="0" spc="70" dirty="0">
                <a:solidFill>
                  <a:srgbClr val="000000">
                    <a:alpha val="100000"/>
                  </a:srgbClr>
                </a:solidFill>
                <a:latin typeface="SimHei"/>
                <a:ea typeface="SimHei"/>
                <a:cs typeface="SimHei"/>
              </a:rPr>
              <a:t>一、报考条件</a:t>
            </a:r>
            <a:endParaRPr sz="1500" dirty="0">
              <a:latin typeface="SimHei"/>
              <a:ea typeface="SimHei"/>
              <a:cs typeface="SimHei"/>
            </a:endParaRPr>
          </a:p>
          <a:p>
            <a:pPr marL="23495" indent="403859" algn="l" rtl="0" eaLnBrk="0">
              <a:lnSpc>
                <a:spcPct val="159000"/>
              </a:lnSpc>
              <a:spcBef>
                <a:spcPts val="243"/>
              </a:spcBef>
              <a:tabLst/>
            </a:pPr>
            <a:r>
              <a:rPr sz="1500" kern="0" spc="120" dirty="0">
                <a:solidFill>
                  <a:srgbClr val="000000">
                    <a:alpha val="100000"/>
                  </a:srgbClr>
                </a:solidFill>
                <a:latin typeface="FangSong"/>
                <a:ea typeface="FangSong"/>
                <a:cs typeface="FangSong"/>
              </a:rPr>
              <a:t>报考骨干计划的考生须符合国家规定的普通</a:t>
            </a:r>
            <a:r>
              <a:rPr sz="1500" kern="0" spc="110" dirty="0">
                <a:solidFill>
                  <a:srgbClr val="000000">
                    <a:alpha val="100000"/>
                  </a:srgbClr>
                </a:solidFill>
                <a:latin typeface="FangSong"/>
                <a:ea typeface="FangSong"/>
                <a:cs typeface="FangSong"/>
              </a:rPr>
              <a:t>研究生的报考要</a:t>
            </a:r>
            <a:r>
              <a:rPr sz="1500" kern="0" spc="50" dirty="0">
                <a:solidFill>
                  <a:srgbClr val="000000">
                    <a:alpha val="100000"/>
                  </a:srgbClr>
                </a:solidFill>
                <a:latin typeface="FangSong"/>
                <a:ea typeface="FangSong"/>
                <a:cs typeface="FangSong"/>
              </a:rPr>
              <a:t>求，</a:t>
            </a:r>
            <a:r>
              <a:rPr sz="1500" kern="0" spc="-340" dirty="0">
                <a:solidFill>
                  <a:srgbClr val="000000">
                    <a:alpha val="100000"/>
                  </a:srgbClr>
                </a:solidFill>
                <a:latin typeface="FangSong"/>
                <a:ea typeface="FangSong"/>
                <a:cs typeface="FangSong"/>
              </a:rPr>
              <a:t> </a:t>
            </a:r>
            <a:r>
              <a:rPr sz="1500" kern="0" spc="50" dirty="0">
                <a:solidFill>
                  <a:srgbClr val="000000">
                    <a:alpha val="100000"/>
                  </a:srgbClr>
                </a:solidFill>
                <a:latin typeface="FangSong"/>
                <a:ea typeface="FangSong"/>
                <a:cs typeface="FangSong"/>
              </a:rPr>
              <a:t>同时具备以下报考条件：</a:t>
            </a:r>
            <a:endParaRPr sz="1500" dirty="0">
              <a:latin typeface="FangSong"/>
              <a:ea typeface="FangSong"/>
              <a:cs typeface="FangSong"/>
            </a:endParaRPr>
          </a:p>
          <a:p>
            <a:pPr marL="515619" algn="l" rtl="0" eaLnBrk="0">
              <a:lnSpc>
                <a:spcPct val="88000"/>
              </a:lnSpc>
              <a:spcBef>
                <a:spcPts val="1124"/>
              </a:spcBef>
              <a:tabLst/>
            </a:pPr>
            <a:r>
              <a:rPr sz="1500" kern="0" spc="10" dirty="0">
                <a:solidFill>
                  <a:srgbClr val="000000">
                    <a:alpha val="100000"/>
                  </a:srgbClr>
                </a:solidFill>
                <a:latin typeface="KaiTi"/>
                <a:ea typeface="KaiTi"/>
                <a:cs typeface="KaiTi"/>
              </a:rPr>
              <a:t>（一）普通计划（湖南）</a:t>
            </a:r>
            <a:endParaRPr sz="1500" dirty="0">
              <a:latin typeface="KaiTi"/>
              <a:ea typeface="KaiTi"/>
              <a:cs typeface="KaiTi"/>
            </a:endParaRPr>
          </a:p>
          <a:p>
            <a:pPr marL="437515" algn="l" rtl="0" eaLnBrk="0">
              <a:lnSpc>
                <a:spcPts val="2099"/>
              </a:lnSpc>
              <a:spcBef>
                <a:spcPts val="1070"/>
              </a:spcBef>
              <a:tabLst/>
            </a:pPr>
            <a:r>
              <a:rPr sz="1500" kern="0" spc="50" dirty="0">
                <a:solidFill>
                  <a:srgbClr val="000000">
                    <a:alpha val="100000"/>
                  </a:srgbClr>
                </a:solidFill>
                <a:latin typeface="Times New Roman"/>
                <a:ea typeface="Times New Roman"/>
                <a:cs typeface="Times New Roman"/>
              </a:rPr>
              <a:t>1.</a:t>
            </a:r>
            <a:r>
              <a:rPr sz="1500" kern="0" spc="50" dirty="0">
                <a:solidFill>
                  <a:srgbClr val="000000">
                    <a:alpha val="100000"/>
                  </a:srgbClr>
                </a:solidFill>
                <a:latin typeface="FangSong"/>
                <a:ea typeface="FangSong"/>
                <a:cs typeface="FangSong"/>
              </a:rPr>
              <a:t>非在职考生</a:t>
            </a:r>
            <a:endParaRPr sz="1500" dirty="0">
              <a:latin typeface="FangSong"/>
              <a:ea typeface="FangSong"/>
              <a:cs typeface="FangSong"/>
            </a:endParaRPr>
          </a:p>
          <a:p>
            <a:pPr marL="430530" algn="l" rtl="0" eaLnBrk="0">
              <a:lnSpc>
                <a:spcPct val="88000"/>
              </a:lnSpc>
              <a:spcBef>
                <a:spcPts val="1042"/>
              </a:spcBef>
              <a:tabLst/>
            </a:pPr>
            <a:r>
              <a:rPr sz="1500" kern="0" spc="120" dirty="0">
                <a:solidFill>
                  <a:srgbClr val="000000">
                    <a:alpha val="100000"/>
                  </a:srgbClr>
                </a:solidFill>
                <a:latin typeface="FangSong"/>
                <a:ea typeface="FangSong"/>
                <a:cs typeface="FangSong"/>
              </a:rPr>
              <a:t>高中生源地（指高考时户籍所在地）在</a:t>
            </a:r>
            <a:r>
              <a:rPr sz="1500" kern="0" spc="110" dirty="0">
                <a:solidFill>
                  <a:srgbClr val="000000">
                    <a:alpha val="100000"/>
                  </a:srgbClr>
                </a:solidFill>
                <a:latin typeface="FangSong"/>
                <a:ea typeface="FangSong"/>
                <a:cs typeface="FangSong"/>
              </a:rPr>
              <a:t>湘西自治州，怀化市</a:t>
            </a:r>
            <a:endParaRPr sz="1500" dirty="0">
              <a:latin typeface="FangSong"/>
              <a:ea typeface="FangSong"/>
              <a:cs typeface="FangSong"/>
            </a:endParaRPr>
          </a:p>
          <a:p>
            <a:pPr marL="23495" indent="-7620" algn="l" rtl="0" eaLnBrk="0">
              <a:lnSpc>
                <a:spcPct val="166000"/>
              </a:lnSpc>
              <a:spcBef>
                <a:spcPts val="17"/>
              </a:spcBef>
              <a:tabLst/>
            </a:pPr>
            <a:r>
              <a:rPr sz="1500" kern="0" spc="120" dirty="0">
                <a:solidFill>
                  <a:srgbClr val="000000">
                    <a:alpha val="100000"/>
                  </a:srgbClr>
                </a:solidFill>
                <a:latin typeface="FangSong"/>
                <a:ea typeface="FangSong"/>
                <a:cs typeface="FangSong"/>
              </a:rPr>
              <a:t>所辖的麻阳苗族自治县、新晃侗族自治县、芷</a:t>
            </a:r>
            <a:r>
              <a:rPr sz="1500" kern="0" spc="110" dirty="0">
                <a:solidFill>
                  <a:srgbClr val="000000">
                    <a:alpha val="100000"/>
                  </a:srgbClr>
                </a:solidFill>
                <a:latin typeface="FangSong"/>
                <a:ea typeface="FangSong"/>
                <a:cs typeface="FangSong"/>
              </a:rPr>
              <a:t>江侗族自治县、靖</a:t>
            </a:r>
            <a:r>
              <a:rPr sz="1500" kern="0" spc="120" dirty="0">
                <a:solidFill>
                  <a:srgbClr val="000000">
                    <a:alpha val="100000"/>
                  </a:srgbClr>
                </a:solidFill>
                <a:latin typeface="FangSong"/>
                <a:ea typeface="FangSong"/>
                <a:cs typeface="FangSong"/>
              </a:rPr>
              <a:t>州侗族苗族自治县、通道侗族自治县</a:t>
            </a:r>
            <a:r>
              <a:rPr sz="1500" kern="0" spc="110" dirty="0">
                <a:solidFill>
                  <a:srgbClr val="000000">
                    <a:alpha val="100000"/>
                  </a:srgbClr>
                </a:solidFill>
                <a:latin typeface="FangSong"/>
                <a:ea typeface="FangSong"/>
                <a:cs typeface="FangSong"/>
              </a:rPr>
              <a:t>，永州市所辖的江华瑶族自</a:t>
            </a:r>
            <a:endParaRPr sz="1500" dirty="0">
              <a:latin typeface="FangSong"/>
              <a:ea typeface="FangSong"/>
              <a:cs typeface="FangSong"/>
            </a:endParaRPr>
          </a:p>
        </p:txBody>
      </p:sp>
      <p:sp>
        <p:nvSpPr>
          <p:cNvPr id="4" name="textbox 4"/>
          <p:cNvSpPr/>
          <p:nvPr/>
        </p:nvSpPr>
        <p:spPr>
          <a:xfrm>
            <a:off x="991551" y="1196075"/>
            <a:ext cx="5593715" cy="732155"/>
          </a:xfrm>
          <a:prstGeom prst="rect">
            <a:avLst/>
          </a:prstGeom>
          <a:noFill/>
          <a:ln w="0" cap="flat">
            <a:noFill/>
            <a:prstDash val="solid"/>
            <a:miter lim="0"/>
          </a:ln>
        </p:spPr>
        <p:txBody>
          <a:bodyPr vert="horz" wrap="square" lIns="0" tIns="0" rIns="0" bIns="0"/>
          <a:lstStyle/>
          <a:p>
            <a:pPr algn="l" rtl="0" eaLnBrk="0">
              <a:lnSpc>
                <a:spcPct val="61717"/>
              </a:lnSpc>
              <a:tabLst/>
            </a:pPr>
            <a:endParaRPr sz="100" dirty="0">
              <a:latin typeface="Arial"/>
              <a:ea typeface="Arial"/>
              <a:cs typeface="Arial"/>
            </a:endParaRPr>
          </a:p>
          <a:p>
            <a:pPr algn="r" rtl="0" eaLnBrk="0">
              <a:lnSpc>
                <a:spcPct val="97000"/>
              </a:lnSpc>
              <a:tabLst/>
            </a:pPr>
            <a:r>
              <a:rPr sz="4800" kern="0" spc="-510" dirty="0">
                <a:solidFill>
                  <a:srgbClr val="FF0000">
                    <a:alpha val="100000"/>
                  </a:srgbClr>
                </a:solidFill>
                <a:latin typeface="Microsoft YaHei"/>
                <a:ea typeface="Microsoft YaHei"/>
                <a:cs typeface="Microsoft YaHei"/>
              </a:rPr>
              <a:t>湖</a:t>
            </a:r>
            <a:r>
              <a:rPr sz="4800" kern="0" spc="340" dirty="0">
                <a:solidFill>
                  <a:srgbClr val="FF0000">
                    <a:alpha val="100000"/>
                  </a:srgbClr>
                </a:solidFill>
                <a:latin typeface="Microsoft YaHei"/>
                <a:ea typeface="Microsoft YaHei"/>
                <a:cs typeface="Microsoft YaHei"/>
              </a:rPr>
              <a:t>  </a:t>
            </a:r>
            <a:r>
              <a:rPr sz="4800" kern="0" spc="-500" dirty="0">
                <a:solidFill>
                  <a:srgbClr val="FF0000">
                    <a:alpha val="100000"/>
                  </a:srgbClr>
                </a:solidFill>
                <a:latin typeface="Microsoft YaHei"/>
                <a:ea typeface="Microsoft YaHei"/>
                <a:cs typeface="Microsoft YaHei"/>
              </a:rPr>
              <a:t>南</a:t>
            </a:r>
            <a:r>
              <a:rPr sz="4800" kern="0" spc="360" dirty="0">
                <a:solidFill>
                  <a:srgbClr val="FF0000">
                    <a:alpha val="100000"/>
                  </a:srgbClr>
                </a:solidFill>
                <a:latin typeface="Microsoft YaHei"/>
                <a:ea typeface="Microsoft YaHei"/>
                <a:cs typeface="Microsoft YaHei"/>
              </a:rPr>
              <a:t>  </a:t>
            </a:r>
            <a:r>
              <a:rPr sz="4800" kern="0" spc="-500" dirty="0">
                <a:solidFill>
                  <a:srgbClr val="FF0000">
                    <a:alpha val="100000"/>
                  </a:srgbClr>
                </a:solidFill>
                <a:latin typeface="Microsoft YaHei"/>
                <a:ea typeface="Microsoft YaHei"/>
                <a:cs typeface="Microsoft YaHei"/>
              </a:rPr>
              <a:t>省</a:t>
            </a:r>
            <a:r>
              <a:rPr sz="4800" kern="0" spc="320" dirty="0">
                <a:solidFill>
                  <a:srgbClr val="FF0000">
                    <a:alpha val="100000"/>
                  </a:srgbClr>
                </a:solidFill>
                <a:latin typeface="Microsoft YaHei"/>
                <a:ea typeface="Microsoft YaHei"/>
                <a:cs typeface="Microsoft YaHei"/>
              </a:rPr>
              <a:t>  </a:t>
            </a:r>
            <a:r>
              <a:rPr sz="4800" kern="0" spc="-500" dirty="0">
                <a:solidFill>
                  <a:srgbClr val="FF0000">
                    <a:alpha val="100000"/>
                  </a:srgbClr>
                </a:solidFill>
                <a:latin typeface="Microsoft YaHei"/>
                <a:ea typeface="Microsoft YaHei"/>
                <a:cs typeface="Microsoft YaHei"/>
              </a:rPr>
              <a:t>教</a:t>
            </a:r>
            <a:r>
              <a:rPr sz="4800" kern="0" spc="370" dirty="0">
                <a:solidFill>
                  <a:srgbClr val="FF0000">
                    <a:alpha val="100000"/>
                  </a:srgbClr>
                </a:solidFill>
                <a:latin typeface="Microsoft YaHei"/>
                <a:ea typeface="Microsoft YaHei"/>
                <a:cs typeface="Microsoft YaHei"/>
              </a:rPr>
              <a:t>  </a:t>
            </a:r>
            <a:r>
              <a:rPr sz="4800" kern="0" spc="-500" dirty="0">
                <a:solidFill>
                  <a:srgbClr val="FF0000">
                    <a:alpha val="100000"/>
                  </a:srgbClr>
                </a:solidFill>
                <a:latin typeface="Microsoft YaHei"/>
                <a:ea typeface="Microsoft YaHei"/>
                <a:cs typeface="Microsoft YaHei"/>
              </a:rPr>
              <a:t>育</a:t>
            </a:r>
            <a:r>
              <a:rPr sz="4800" kern="0" spc="310" dirty="0">
                <a:solidFill>
                  <a:srgbClr val="FF0000">
                    <a:alpha val="100000"/>
                  </a:srgbClr>
                </a:solidFill>
                <a:latin typeface="Microsoft YaHei"/>
                <a:ea typeface="Microsoft YaHei"/>
                <a:cs typeface="Microsoft YaHei"/>
              </a:rPr>
              <a:t>  </a:t>
            </a:r>
            <a:r>
              <a:rPr sz="4800" kern="0" spc="-130" dirty="0">
                <a:solidFill>
                  <a:srgbClr val="FF0000">
                    <a:alpha val="100000"/>
                  </a:srgbClr>
                </a:solidFill>
                <a:latin typeface="Microsoft YaHei"/>
                <a:ea typeface="Microsoft YaHei"/>
                <a:cs typeface="Microsoft YaHei"/>
              </a:rPr>
              <a:t>厅</a:t>
            </a:r>
            <a:endParaRPr sz="4800" dirty="0">
              <a:latin typeface="Microsoft YaHei"/>
              <a:ea typeface="Microsoft YaHei"/>
              <a:cs typeface="Microsoft YaHei"/>
            </a:endParaRPr>
          </a:p>
        </p:txBody>
      </p:sp>
      <p:pic>
        <p:nvPicPr>
          <p:cNvPr id="6" name="picture 6"/>
          <p:cNvPicPr>
            <a:picLocks noChangeAspect="1"/>
          </p:cNvPicPr>
          <p:nvPr/>
        </p:nvPicPr>
        <p:blipFill>
          <a:blip r:embed="rId2"/>
          <a:stretch>
            <a:fillRect/>
          </a:stretch>
        </p:blipFill>
        <p:spPr>
          <a:xfrm rot="21600000">
            <a:off x="919464" y="2100083"/>
            <a:ext cx="5759993" cy="57149"/>
          </a:xfrm>
          <a:prstGeom prst="rect">
            <a:avLst/>
          </a:prstGeom>
        </p:spPr>
      </p:pic>
      <p:pic>
        <p:nvPicPr>
          <p:cNvPr id="8" name="picture 8"/>
          <p:cNvPicPr>
            <a:picLocks noChangeAspect="1"/>
          </p:cNvPicPr>
          <p:nvPr/>
        </p:nvPicPr>
        <p:blipFill>
          <a:blip r:embed="rId3"/>
          <a:stretch>
            <a:fillRect/>
          </a:stretch>
        </p:blipFill>
        <p:spPr>
          <a:xfrm rot="21600000">
            <a:off x="884541" y="9750442"/>
            <a:ext cx="5759992" cy="571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p:nvPr/>
        </p:nvSpPr>
        <p:spPr>
          <a:xfrm>
            <a:off x="889619" y="1188363"/>
            <a:ext cx="5836284" cy="8329294"/>
          </a:xfrm>
          <a:prstGeom prst="rect">
            <a:avLst/>
          </a:prstGeom>
          <a:noFill/>
          <a:ln w="0" cap="flat">
            <a:noFill/>
            <a:prstDash val="solid"/>
            <a:miter lim="0"/>
          </a:ln>
        </p:spPr>
        <p:txBody>
          <a:bodyPr vert="horz" wrap="square" lIns="0" tIns="0" rIns="0" bIns="0"/>
          <a:lstStyle/>
          <a:p>
            <a:pPr algn="l" rtl="0" eaLnBrk="0">
              <a:lnSpc>
                <a:spcPct val="90102"/>
              </a:lnSpc>
              <a:tabLst/>
            </a:pPr>
            <a:endParaRPr sz="100" dirty="0">
              <a:latin typeface="Arial"/>
              <a:ea typeface="Arial"/>
              <a:cs typeface="Arial"/>
            </a:endParaRPr>
          </a:p>
          <a:p>
            <a:pPr marL="28575" algn="l" rtl="0" eaLnBrk="0">
              <a:lnSpc>
                <a:spcPct val="88000"/>
              </a:lnSpc>
              <a:tabLst/>
            </a:pPr>
            <a:r>
              <a:rPr sz="1500" kern="0" spc="120" dirty="0">
                <a:solidFill>
                  <a:srgbClr val="000000">
                    <a:alpha val="100000"/>
                  </a:srgbClr>
                </a:solidFill>
                <a:latin typeface="FangSong"/>
                <a:ea typeface="FangSong"/>
                <a:cs typeface="FangSong"/>
              </a:rPr>
              <a:t>治县，邵阳市所辖的城步苗族自</a:t>
            </a:r>
            <a:r>
              <a:rPr sz="1500" kern="0" spc="110" dirty="0">
                <a:solidFill>
                  <a:srgbClr val="000000">
                    <a:alpha val="100000"/>
                  </a:srgbClr>
                </a:solidFill>
                <a:latin typeface="FangSong"/>
                <a:ea typeface="FangSong"/>
                <a:cs typeface="FangSong"/>
              </a:rPr>
              <a:t>治县等民族自治地方以及张家界</a:t>
            </a:r>
            <a:endParaRPr sz="1500" dirty="0">
              <a:latin typeface="FangSong"/>
              <a:ea typeface="FangSong"/>
              <a:cs typeface="FangSong"/>
            </a:endParaRPr>
          </a:p>
          <a:p>
            <a:pPr marL="110489" indent="-84455" algn="l" rtl="0" eaLnBrk="0">
              <a:lnSpc>
                <a:spcPct val="166000"/>
              </a:lnSpc>
              <a:spcBef>
                <a:spcPts val="5"/>
              </a:spcBef>
              <a:tabLst/>
            </a:pPr>
            <a:r>
              <a:rPr sz="1500" kern="0" spc="120" dirty="0">
                <a:solidFill>
                  <a:srgbClr val="000000">
                    <a:alpha val="100000"/>
                  </a:srgbClr>
                </a:solidFill>
                <a:latin typeface="FangSong"/>
                <a:ea typeface="FangSong"/>
                <a:cs typeface="FangSong"/>
              </a:rPr>
              <a:t>市所辖的桑植县、永定区、武陵源区</a:t>
            </a:r>
            <a:r>
              <a:rPr sz="1500" kern="0" spc="110" dirty="0">
                <a:solidFill>
                  <a:srgbClr val="000000">
                    <a:alpha val="100000"/>
                  </a:srgbClr>
                </a:solidFill>
                <a:latin typeface="FangSong"/>
                <a:ea typeface="FangSong"/>
                <a:cs typeface="FangSong"/>
              </a:rPr>
              <a:t>等享受少数民族自治待遇县</a:t>
            </a:r>
            <a:r>
              <a:rPr sz="1500" kern="0" spc="50" dirty="0">
                <a:solidFill>
                  <a:srgbClr val="000000">
                    <a:alpha val="100000"/>
                  </a:srgbClr>
                </a:solidFill>
                <a:latin typeface="FangSong"/>
                <a:ea typeface="FangSong"/>
                <a:cs typeface="FangSong"/>
              </a:rPr>
              <a:t>（以下简称</a:t>
            </a:r>
            <a:r>
              <a:rPr sz="1500" kern="0" spc="50" dirty="0">
                <a:solidFill>
                  <a:srgbClr val="000000">
                    <a:alpha val="100000"/>
                  </a:srgbClr>
                </a:solidFill>
                <a:latin typeface="Times New Roman"/>
                <a:ea typeface="Times New Roman"/>
                <a:cs typeface="Times New Roman"/>
              </a:rPr>
              <a:t>“</a:t>
            </a:r>
            <a:r>
              <a:rPr sz="1500" kern="0" spc="-210" dirty="0">
                <a:solidFill>
                  <a:srgbClr val="000000">
                    <a:alpha val="100000"/>
                  </a:srgbClr>
                </a:solidFill>
                <a:latin typeface="Times New Roman"/>
                <a:ea typeface="Times New Roman"/>
                <a:cs typeface="Times New Roman"/>
              </a:rPr>
              <a:t> </a:t>
            </a:r>
            <a:r>
              <a:rPr sz="1500" kern="0" spc="50" dirty="0">
                <a:solidFill>
                  <a:srgbClr val="000000">
                    <a:alpha val="100000"/>
                  </a:srgbClr>
                </a:solidFill>
                <a:latin typeface="FangSong"/>
                <a:ea typeface="FangSong"/>
                <a:cs typeface="FangSong"/>
              </a:rPr>
              <a:t>一州八</a:t>
            </a:r>
            <a:r>
              <a:rPr sz="1500" kern="0" spc="40" dirty="0">
                <a:solidFill>
                  <a:srgbClr val="000000">
                    <a:alpha val="100000"/>
                  </a:srgbClr>
                </a:solidFill>
                <a:latin typeface="FangSong"/>
                <a:ea typeface="FangSong"/>
                <a:cs typeface="FangSong"/>
              </a:rPr>
              <a:t>县两区</a:t>
            </a:r>
            <a:r>
              <a:rPr sz="1500" kern="0" spc="40" dirty="0">
                <a:solidFill>
                  <a:srgbClr val="000000">
                    <a:alpha val="100000"/>
                  </a:srgbClr>
                </a:solidFill>
                <a:latin typeface="Times New Roman"/>
                <a:ea typeface="Times New Roman"/>
                <a:cs typeface="Times New Roman"/>
              </a:rPr>
              <a:t>”</a:t>
            </a:r>
            <a:r>
              <a:rPr sz="1500" kern="0" spc="-160" dirty="0">
                <a:solidFill>
                  <a:srgbClr val="000000">
                    <a:alpha val="100000"/>
                  </a:srgbClr>
                </a:solidFill>
                <a:latin typeface="Times New Roman"/>
                <a:ea typeface="Times New Roman"/>
                <a:cs typeface="Times New Roman"/>
              </a:rPr>
              <a:t> </a:t>
            </a:r>
            <a:r>
              <a:rPr sz="1500" kern="0" spc="40" dirty="0">
                <a:solidFill>
                  <a:srgbClr val="000000">
                    <a:alpha val="100000"/>
                  </a:srgbClr>
                </a:solidFill>
                <a:latin typeface="FangSong"/>
                <a:ea typeface="FangSong"/>
                <a:cs typeface="FangSong"/>
              </a:rPr>
              <a:t>）范围内的少数民族考生。</a:t>
            </a:r>
            <a:endParaRPr sz="1500" dirty="0">
              <a:latin typeface="FangSong"/>
              <a:ea typeface="FangSong"/>
              <a:cs typeface="FangSong"/>
            </a:endParaRPr>
          </a:p>
          <a:p>
            <a:pPr marL="420369" algn="l" rtl="0" eaLnBrk="0">
              <a:lnSpc>
                <a:spcPts val="2099"/>
              </a:lnSpc>
              <a:spcBef>
                <a:spcPts val="886"/>
              </a:spcBef>
              <a:tabLst/>
            </a:pPr>
            <a:r>
              <a:rPr sz="1500" kern="0" spc="70" dirty="0">
                <a:solidFill>
                  <a:srgbClr val="000000">
                    <a:alpha val="100000"/>
                  </a:srgbClr>
                </a:solidFill>
                <a:latin typeface="Times New Roman"/>
                <a:ea typeface="Times New Roman"/>
                <a:cs typeface="Times New Roman"/>
              </a:rPr>
              <a:t>2.</a:t>
            </a:r>
            <a:r>
              <a:rPr sz="1500" kern="0" spc="70" dirty="0">
                <a:solidFill>
                  <a:srgbClr val="000000">
                    <a:alpha val="100000"/>
                  </a:srgbClr>
                </a:solidFill>
                <a:latin typeface="FangSong"/>
                <a:ea typeface="FangSong"/>
                <a:cs typeface="FangSong"/>
              </a:rPr>
              <a:t>在职考生</a:t>
            </a:r>
            <a:endParaRPr sz="1500" dirty="0">
              <a:latin typeface="FangSong"/>
              <a:ea typeface="FangSong"/>
              <a:cs typeface="FangSong"/>
            </a:endParaRPr>
          </a:p>
          <a:p>
            <a:pPr marL="42544" indent="474980" algn="l" rtl="0" eaLnBrk="0">
              <a:lnSpc>
                <a:spcPct val="155000"/>
              </a:lnSpc>
              <a:spcBef>
                <a:spcPts val="129"/>
              </a:spcBef>
              <a:tabLst/>
            </a:pPr>
            <a:r>
              <a:rPr sz="1500" kern="0" spc="30" dirty="0">
                <a:solidFill>
                  <a:srgbClr val="000000">
                    <a:alpha val="100000"/>
                  </a:srgbClr>
                </a:solidFill>
                <a:latin typeface="FangSong"/>
                <a:ea typeface="FangSong"/>
                <a:cs typeface="FangSong"/>
              </a:rPr>
              <a:t>（</a:t>
            </a:r>
            <a:r>
              <a:rPr sz="1500" kern="0" spc="-350" dirty="0">
                <a:solidFill>
                  <a:srgbClr val="000000">
                    <a:alpha val="100000"/>
                  </a:srgbClr>
                </a:solidFill>
                <a:latin typeface="FangSong"/>
                <a:ea typeface="FangSong"/>
                <a:cs typeface="FangSong"/>
              </a:rPr>
              <a:t> </a:t>
            </a:r>
            <a:r>
              <a:rPr sz="1500" kern="0" spc="30" dirty="0">
                <a:solidFill>
                  <a:srgbClr val="000000">
                    <a:alpha val="100000"/>
                  </a:srgbClr>
                </a:solidFill>
                <a:latin typeface="Times New Roman"/>
                <a:ea typeface="Times New Roman"/>
                <a:cs typeface="Times New Roman"/>
              </a:rPr>
              <a:t>1</a:t>
            </a:r>
            <a:r>
              <a:rPr sz="1500" kern="0" spc="-150" dirty="0">
                <a:solidFill>
                  <a:srgbClr val="000000">
                    <a:alpha val="100000"/>
                  </a:srgbClr>
                </a:solidFill>
                <a:latin typeface="Times New Roman"/>
                <a:ea typeface="Times New Roman"/>
                <a:cs typeface="Times New Roman"/>
              </a:rPr>
              <a:t> </a:t>
            </a:r>
            <a:r>
              <a:rPr sz="1500" kern="0" spc="30" dirty="0">
                <a:solidFill>
                  <a:srgbClr val="000000">
                    <a:alpha val="100000"/>
                  </a:srgbClr>
                </a:solidFill>
                <a:latin typeface="FangSong"/>
                <a:ea typeface="FangSong"/>
                <a:cs typeface="FangSong"/>
              </a:rPr>
              <a:t>）在我省</a:t>
            </a:r>
            <a:r>
              <a:rPr sz="1500" kern="0" spc="30" dirty="0">
                <a:solidFill>
                  <a:srgbClr val="000000">
                    <a:alpha val="100000"/>
                  </a:srgbClr>
                </a:solidFill>
                <a:latin typeface="Times New Roman"/>
                <a:ea typeface="Times New Roman"/>
                <a:cs typeface="Times New Roman"/>
              </a:rPr>
              <a:t>“</a:t>
            </a:r>
            <a:r>
              <a:rPr sz="1500" kern="0" spc="-200" dirty="0">
                <a:solidFill>
                  <a:srgbClr val="000000">
                    <a:alpha val="100000"/>
                  </a:srgbClr>
                </a:solidFill>
                <a:latin typeface="Times New Roman"/>
                <a:ea typeface="Times New Roman"/>
                <a:cs typeface="Times New Roman"/>
              </a:rPr>
              <a:t> </a:t>
            </a:r>
            <a:r>
              <a:rPr sz="1500" kern="0" spc="30" dirty="0">
                <a:solidFill>
                  <a:srgbClr val="000000">
                    <a:alpha val="100000"/>
                  </a:srgbClr>
                </a:solidFill>
                <a:latin typeface="FangSong"/>
                <a:ea typeface="FangSong"/>
                <a:cs typeface="FangSong"/>
              </a:rPr>
              <a:t>一州八</a:t>
            </a:r>
            <a:r>
              <a:rPr sz="1500" kern="0" spc="20" dirty="0">
                <a:solidFill>
                  <a:srgbClr val="000000">
                    <a:alpha val="100000"/>
                  </a:srgbClr>
                </a:solidFill>
                <a:latin typeface="FangSong"/>
                <a:ea typeface="FangSong"/>
                <a:cs typeface="FangSong"/>
              </a:rPr>
              <a:t>县两区</a:t>
            </a:r>
            <a:r>
              <a:rPr sz="1500" kern="0" spc="20" dirty="0">
                <a:solidFill>
                  <a:srgbClr val="000000">
                    <a:alpha val="100000"/>
                  </a:srgbClr>
                </a:solidFill>
                <a:latin typeface="Times New Roman"/>
                <a:ea typeface="Times New Roman"/>
                <a:cs typeface="Times New Roman"/>
              </a:rPr>
              <a:t>”</a:t>
            </a:r>
            <a:r>
              <a:rPr sz="1500" kern="0" spc="-27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工作满</a:t>
            </a:r>
            <a:r>
              <a:rPr sz="1500" kern="0" spc="-28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3</a:t>
            </a:r>
            <a:r>
              <a:rPr sz="1500" kern="0" spc="10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年以上，且报名时仍在</a:t>
            </a:r>
            <a:r>
              <a:rPr sz="1500" kern="0" spc="60" dirty="0">
                <a:solidFill>
                  <a:srgbClr val="000000">
                    <a:alpha val="100000"/>
                  </a:srgbClr>
                </a:solidFill>
                <a:latin typeface="FangSong"/>
                <a:ea typeface="FangSong"/>
                <a:cs typeface="FangSong"/>
              </a:rPr>
              <a:t>当地工作的各族考生；</a:t>
            </a:r>
            <a:endParaRPr sz="1500" dirty="0">
              <a:latin typeface="FangSong"/>
              <a:ea typeface="FangSong"/>
              <a:cs typeface="FangSong"/>
            </a:endParaRPr>
          </a:p>
          <a:p>
            <a:pPr marL="517525" algn="l" rtl="0" eaLnBrk="0">
              <a:lnSpc>
                <a:spcPts val="2099"/>
              </a:lnSpc>
              <a:spcBef>
                <a:spcPts val="892"/>
              </a:spcBef>
              <a:tabLst/>
            </a:pPr>
            <a:r>
              <a:rPr sz="1500" kern="0" spc="70" dirty="0">
                <a:solidFill>
                  <a:srgbClr val="000000">
                    <a:alpha val="100000"/>
                  </a:srgbClr>
                </a:solidFill>
                <a:latin typeface="FangSong"/>
                <a:ea typeface="FangSong"/>
                <a:cs typeface="FangSong"/>
              </a:rPr>
              <a:t>（</a:t>
            </a:r>
            <a:r>
              <a:rPr sz="1500" kern="0" spc="70" dirty="0">
                <a:solidFill>
                  <a:srgbClr val="000000">
                    <a:alpha val="100000"/>
                  </a:srgbClr>
                </a:solidFill>
                <a:latin typeface="Times New Roman"/>
                <a:ea typeface="Times New Roman"/>
                <a:cs typeface="Times New Roman"/>
              </a:rPr>
              <a:t>2</a:t>
            </a:r>
            <a:r>
              <a:rPr sz="1500" kern="0" spc="70" dirty="0">
                <a:solidFill>
                  <a:srgbClr val="000000">
                    <a:alpha val="100000"/>
                  </a:srgbClr>
                </a:solidFill>
                <a:latin typeface="FangSong"/>
                <a:ea typeface="FangSong"/>
                <a:cs typeface="FangSong"/>
              </a:rPr>
              <a:t>）湖南第一师范学院、</a:t>
            </a:r>
            <a:r>
              <a:rPr sz="1500" kern="0" spc="60" dirty="0">
                <a:solidFill>
                  <a:srgbClr val="000000">
                    <a:alpha val="100000"/>
                  </a:srgbClr>
                </a:solidFill>
                <a:latin typeface="FangSong"/>
                <a:ea typeface="FangSong"/>
                <a:cs typeface="FangSong"/>
              </a:rPr>
              <a:t>湖南民族职业学院、岳阳市一中、</a:t>
            </a:r>
            <a:endParaRPr sz="1500" dirty="0">
              <a:latin typeface="FangSong"/>
              <a:ea typeface="FangSong"/>
              <a:cs typeface="FangSong"/>
            </a:endParaRPr>
          </a:p>
          <a:p>
            <a:pPr marL="19684" indent="1905" algn="l" rtl="0" eaLnBrk="0">
              <a:lnSpc>
                <a:spcPct val="159000"/>
              </a:lnSpc>
              <a:spcBef>
                <a:spcPts val="33"/>
              </a:spcBef>
              <a:tabLst/>
            </a:pPr>
            <a:r>
              <a:rPr sz="1500" kern="0" spc="120" dirty="0">
                <a:solidFill>
                  <a:srgbClr val="000000">
                    <a:alpha val="100000"/>
                  </a:srgbClr>
                </a:solidFill>
                <a:latin typeface="FangSong"/>
                <a:ea typeface="FangSong"/>
                <a:cs typeface="FangSong"/>
              </a:rPr>
              <a:t>望城区一中西藏班及周南中学、湘潭工</a:t>
            </a:r>
            <a:r>
              <a:rPr sz="1500" kern="0" spc="110" dirty="0">
                <a:solidFill>
                  <a:srgbClr val="000000">
                    <a:alpha val="100000"/>
                  </a:srgbClr>
                </a:solidFill>
                <a:latin typeface="FangSong"/>
                <a:ea typeface="FangSong"/>
                <a:cs typeface="FangSong"/>
              </a:rPr>
              <a:t>贸职业中专学校新疆班承</a:t>
            </a:r>
            <a:r>
              <a:rPr sz="1500" kern="0" spc="100" dirty="0">
                <a:solidFill>
                  <a:srgbClr val="000000">
                    <a:alpha val="100000"/>
                  </a:srgbClr>
                </a:solidFill>
                <a:latin typeface="FangSong"/>
                <a:ea typeface="FangSong"/>
                <a:cs typeface="FangSong"/>
              </a:rPr>
              <a:t>担教学管理任务教师，</a:t>
            </a:r>
            <a:r>
              <a:rPr sz="1500" kern="0" spc="-290" dirty="0">
                <a:solidFill>
                  <a:srgbClr val="000000">
                    <a:alpha val="100000"/>
                  </a:srgbClr>
                </a:solidFill>
                <a:latin typeface="FangSong"/>
                <a:ea typeface="FangSong"/>
                <a:cs typeface="FangSong"/>
              </a:rPr>
              <a:t> </a:t>
            </a:r>
            <a:r>
              <a:rPr sz="1500" kern="0" spc="100" dirty="0">
                <a:solidFill>
                  <a:srgbClr val="000000">
                    <a:alpha val="100000"/>
                  </a:srgbClr>
                </a:solidFill>
                <a:latin typeface="FangSong"/>
                <a:ea typeface="FangSong"/>
                <a:cs typeface="FangSong"/>
              </a:rPr>
              <a:t>以及我省承担西藏籍新疆籍学生培养任务</a:t>
            </a:r>
            <a:r>
              <a:rPr sz="1500" kern="0" spc="90" dirty="0">
                <a:solidFill>
                  <a:srgbClr val="000000">
                    <a:alpha val="100000"/>
                  </a:srgbClr>
                </a:solidFill>
                <a:latin typeface="FangSong"/>
                <a:ea typeface="FangSong"/>
                <a:cs typeface="FangSong"/>
              </a:rPr>
              <a:t>的高校正式招录的少数民族学生专职辅导员。</a:t>
            </a:r>
            <a:endParaRPr sz="1500" dirty="0">
              <a:latin typeface="FangSong"/>
              <a:ea typeface="FangSong"/>
              <a:cs typeface="FangSong"/>
            </a:endParaRPr>
          </a:p>
          <a:p>
            <a:pPr marL="517525" algn="l" rtl="0" eaLnBrk="0">
              <a:lnSpc>
                <a:spcPts val="2099"/>
              </a:lnSpc>
              <a:spcBef>
                <a:spcPts val="886"/>
              </a:spcBef>
              <a:tabLst/>
            </a:pPr>
            <a:r>
              <a:rPr sz="1500" kern="0" spc="50" dirty="0">
                <a:solidFill>
                  <a:srgbClr val="000000">
                    <a:alpha val="100000"/>
                  </a:srgbClr>
                </a:solidFill>
                <a:latin typeface="FangSong"/>
                <a:ea typeface="FangSong"/>
                <a:cs typeface="FangSong"/>
              </a:rPr>
              <a:t>（</a:t>
            </a:r>
            <a:r>
              <a:rPr sz="1500" kern="0" spc="-450" dirty="0">
                <a:solidFill>
                  <a:srgbClr val="000000">
                    <a:alpha val="100000"/>
                  </a:srgbClr>
                </a:solidFill>
                <a:latin typeface="FangSong"/>
                <a:ea typeface="FangSong"/>
                <a:cs typeface="FangSong"/>
              </a:rPr>
              <a:t> </a:t>
            </a:r>
            <a:r>
              <a:rPr sz="1500" kern="0" spc="50" dirty="0">
                <a:solidFill>
                  <a:srgbClr val="000000">
                    <a:alpha val="100000"/>
                  </a:srgbClr>
                </a:solidFill>
                <a:latin typeface="Times New Roman"/>
                <a:ea typeface="Times New Roman"/>
                <a:cs typeface="Times New Roman"/>
              </a:rPr>
              <a:t>3 </a:t>
            </a:r>
            <a:r>
              <a:rPr sz="1500" kern="0" spc="50" dirty="0">
                <a:solidFill>
                  <a:srgbClr val="000000">
                    <a:alpha val="100000"/>
                  </a:srgbClr>
                </a:solidFill>
                <a:latin typeface="FangSong"/>
                <a:ea typeface="FangSong"/>
                <a:cs typeface="FangSong"/>
              </a:rPr>
              <a:t>）在西藏工作满</a:t>
            </a:r>
            <a:r>
              <a:rPr sz="1500" kern="0" spc="-260" dirty="0">
                <a:solidFill>
                  <a:srgbClr val="000000">
                    <a:alpha val="100000"/>
                  </a:srgbClr>
                </a:solidFill>
                <a:latin typeface="FangSong"/>
                <a:ea typeface="FangSong"/>
                <a:cs typeface="FangSong"/>
              </a:rPr>
              <a:t> </a:t>
            </a:r>
            <a:r>
              <a:rPr sz="1500" kern="0" spc="50" dirty="0">
                <a:solidFill>
                  <a:srgbClr val="000000">
                    <a:alpha val="100000"/>
                  </a:srgbClr>
                </a:solidFill>
                <a:latin typeface="Times New Roman"/>
                <a:ea typeface="Times New Roman"/>
                <a:cs typeface="Times New Roman"/>
              </a:rPr>
              <a:t>5</a:t>
            </a:r>
            <a:r>
              <a:rPr sz="1500" kern="0" spc="150" dirty="0">
                <a:solidFill>
                  <a:srgbClr val="000000">
                    <a:alpha val="100000"/>
                  </a:srgbClr>
                </a:solidFill>
                <a:latin typeface="Times New Roman"/>
                <a:ea typeface="Times New Roman"/>
                <a:cs typeface="Times New Roman"/>
              </a:rPr>
              <a:t> </a:t>
            </a:r>
            <a:r>
              <a:rPr sz="1500" kern="0" spc="50" dirty="0">
                <a:solidFill>
                  <a:srgbClr val="000000">
                    <a:alpha val="100000"/>
                  </a:srgbClr>
                </a:solidFill>
                <a:latin typeface="FangSong"/>
                <a:ea typeface="FangSong"/>
                <a:cs typeface="FangSong"/>
              </a:rPr>
              <a:t>年及以上</a:t>
            </a:r>
            <a:r>
              <a:rPr sz="1500" kern="0" spc="50" dirty="0">
                <a:solidFill>
                  <a:srgbClr val="000000">
                    <a:alpha val="100000"/>
                  </a:srgbClr>
                </a:solidFill>
                <a:latin typeface="Times New Roman"/>
                <a:ea typeface="Times New Roman"/>
                <a:cs typeface="Times New Roman"/>
              </a:rPr>
              <a:t>“</a:t>
            </a:r>
            <a:r>
              <a:rPr sz="1500" kern="0" spc="-210" dirty="0">
                <a:solidFill>
                  <a:srgbClr val="000000">
                    <a:alpha val="100000"/>
                  </a:srgbClr>
                </a:solidFill>
                <a:latin typeface="Times New Roman"/>
                <a:ea typeface="Times New Roman"/>
                <a:cs typeface="Times New Roman"/>
              </a:rPr>
              <a:t> </a:t>
            </a:r>
            <a:r>
              <a:rPr sz="1500" kern="0" spc="50" dirty="0">
                <a:solidFill>
                  <a:srgbClr val="000000">
                    <a:alpha val="100000"/>
                  </a:srgbClr>
                </a:solidFill>
                <a:latin typeface="FangSong"/>
                <a:ea typeface="FangSong"/>
                <a:cs typeface="FangSong"/>
              </a:rPr>
              <a:t>非西藏生</a:t>
            </a:r>
            <a:r>
              <a:rPr sz="1500" kern="0" spc="40" dirty="0">
                <a:solidFill>
                  <a:srgbClr val="000000">
                    <a:alpha val="100000"/>
                  </a:srgbClr>
                </a:solidFill>
                <a:latin typeface="FangSong"/>
                <a:ea typeface="FangSong"/>
                <a:cs typeface="FangSong"/>
              </a:rPr>
              <a:t>源定向西藏就业计</a:t>
            </a:r>
            <a:endParaRPr sz="1500" dirty="0">
              <a:latin typeface="FangSong"/>
              <a:ea typeface="FangSong"/>
              <a:cs typeface="FangSong"/>
            </a:endParaRPr>
          </a:p>
          <a:p>
            <a:pPr marL="17145" indent="5714" algn="l" rtl="0" eaLnBrk="0">
              <a:lnSpc>
                <a:spcPct val="158000"/>
              </a:lnSpc>
              <a:spcBef>
                <a:spcPts val="15"/>
              </a:spcBef>
              <a:tabLst/>
            </a:pPr>
            <a:r>
              <a:rPr sz="1500" kern="0" spc="70" dirty="0">
                <a:solidFill>
                  <a:srgbClr val="000000">
                    <a:alpha val="100000"/>
                  </a:srgbClr>
                </a:solidFill>
                <a:latin typeface="FangSong"/>
                <a:ea typeface="FangSong"/>
                <a:cs typeface="FangSong"/>
              </a:rPr>
              <a:t>划</a:t>
            </a:r>
            <a:r>
              <a:rPr sz="1500" kern="0" spc="70" dirty="0">
                <a:solidFill>
                  <a:srgbClr val="000000">
                    <a:alpha val="100000"/>
                  </a:srgbClr>
                </a:solidFill>
                <a:latin typeface="Times New Roman"/>
                <a:ea typeface="Times New Roman"/>
                <a:cs typeface="Times New Roman"/>
              </a:rPr>
              <a:t>”</a:t>
            </a:r>
            <a:r>
              <a:rPr sz="1500" kern="0" spc="-21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毕业生。</a:t>
            </a:r>
            <a:r>
              <a:rPr sz="1500" kern="0" spc="-370" dirty="0">
                <a:solidFill>
                  <a:srgbClr val="000000">
                    <a:alpha val="100000"/>
                  </a:srgbClr>
                </a:solidFill>
                <a:latin typeface="FangSong"/>
                <a:ea typeface="FangSong"/>
                <a:cs typeface="FangSong"/>
              </a:rPr>
              <a:t> </a:t>
            </a:r>
            <a:r>
              <a:rPr sz="1500" kern="0" spc="70" dirty="0">
                <a:solidFill>
                  <a:srgbClr val="000000">
                    <a:alpha val="100000"/>
                  </a:srgbClr>
                </a:solidFill>
                <a:latin typeface="FangSong"/>
                <a:ea typeface="FangSong"/>
                <a:cs typeface="FangSong"/>
              </a:rPr>
              <a:t>目前在湖南省工作的由湖南省教育厅组织开展资格审</a:t>
            </a:r>
            <a:r>
              <a:rPr sz="1500" kern="0" spc="90" dirty="0">
                <a:solidFill>
                  <a:srgbClr val="000000">
                    <a:alpha val="100000"/>
                  </a:srgbClr>
                </a:solidFill>
                <a:latin typeface="FangSong"/>
                <a:ea typeface="FangSong"/>
                <a:cs typeface="FangSong"/>
              </a:rPr>
              <a:t>查，在西藏工作的由西藏自治区教育厅进行资格审查。</a:t>
            </a:r>
            <a:endParaRPr sz="1500" dirty="0">
              <a:latin typeface="FangSong"/>
              <a:ea typeface="FangSong"/>
              <a:cs typeface="FangSong"/>
            </a:endParaRPr>
          </a:p>
          <a:p>
            <a:pPr marL="517525" algn="l" rtl="0" eaLnBrk="0">
              <a:lnSpc>
                <a:spcPct val="88000"/>
              </a:lnSpc>
              <a:spcBef>
                <a:spcPts val="1148"/>
              </a:spcBef>
              <a:tabLst/>
            </a:pPr>
            <a:r>
              <a:rPr sz="1500" kern="0" spc="-30" dirty="0">
                <a:solidFill>
                  <a:srgbClr val="000000">
                    <a:alpha val="100000"/>
                  </a:srgbClr>
                </a:solidFill>
                <a:latin typeface="KaiTi"/>
                <a:ea typeface="KaiTi"/>
                <a:cs typeface="KaiTi"/>
              </a:rPr>
              <a:t>（二）专项计划</a:t>
            </a:r>
            <a:endParaRPr sz="1500" dirty="0">
              <a:latin typeface="KaiTi"/>
              <a:ea typeface="KaiTi"/>
              <a:cs typeface="KaiTi"/>
            </a:endParaRPr>
          </a:p>
          <a:p>
            <a:pPr marL="20954" indent="398779" algn="l" rtl="0" eaLnBrk="0">
              <a:lnSpc>
                <a:spcPct val="163000"/>
              </a:lnSpc>
              <a:spcBef>
                <a:spcPts val="11"/>
              </a:spcBef>
              <a:tabLst/>
            </a:pPr>
            <a:r>
              <a:rPr sz="1500" kern="0" spc="90" dirty="0">
                <a:solidFill>
                  <a:srgbClr val="000000">
                    <a:alpha val="100000"/>
                  </a:srgbClr>
                </a:solidFill>
                <a:latin typeface="Times New Roman"/>
                <a:ea typeface="Times New Roman"/>
                <a:cs typeface="Times New Roman"/>
              </a:rPr>
              <a:t>2027 </a:t>
            </a:r>
            <a:r>
              <a:rPr sz="1500" kern="0" spc="90" dirty="0">
                <a:solidFill>
                  <a:srgbClr val="000000">
                    <a:alpha val="100000"/>
                  </a:srgbClr>
                </a:solidFill>
                <a:latin typeface="FangSong"/>
                <a:ea typeface="FangSong"/>
                <a:cs typeface="FangSong"/>
              </a:rPr>
              <a:t>年教育部在骨干计划内实施</a:t>
            </a:r>
            <a:r>
              <a:rPr sz="1500" kern="0" spc="-270" dirty="0">
                <a:solidFill>
                  <a:srgbClr val="000000">
                    <a:alpha val="100000"/>
                  </a:srgbClr>
                </a:solidFill>
                <a:latin typeface="FangSong"/>
                <a:ea typeface="FangSong"/>
                <a:cs typeface="FangSong"/>
              </a:rPr>
              <a:t> </a:t>
            </a:r>
            <a:r>
              <a:rPr sz="1500" kern="0" spc="90" dirty="0">
                <a:solidFill>
                  <a:srgbClr val="000000">
                    <a:alpha val="100000"/>
                  </a:srgbClr>
                </a:solidFill>
                <a:latin typeface="Times New Roman"/>
                <a:ea typeface="Times New Roman"/>
                <a:cs typeface="Times New Roman"/>
              </a:rPr>
              <a:t>5 </a:t>
            </a:r>
            <a:r>
              <a:rPr sz="1500" kern="0" spc="90" dirty="0">
                <a:solidFill>
                  <a:srgbClr val="000000">
                    <a:alpha val="100000"/>
                  </a:srgbClr>
                </a:solidFill>
                <a:latin typeface="FangSong"/>
                <a:ea typeface="FangSong"/>
                <a:cs typeface="FangSong"/>
              </a:rPr>
              <a:t>个子专项</a:t>
            </a:r>
            <a:r>
              <a:rPr sz="1500" kern="0" spc="80" dirty="0">
                <a:solidFill>
                  <a:srgbClr val="000000">
                    <a:alpha val="100000"/>
                  </a:srgbClr>
                </a:solidFill>
                <a:latin typeface="FangSong"/>
                <a:ea typeface="FangSong"/>
                <a:cs typeface="FangSong"/>
              </a:rPr>
              <a:t>，其中我省考生</a:t>
            </a:r>
            <a:r>
              <a:rPr sz="1500" kern="0" spc="80" dirty="0">
                <a:solidFill>
                  <a:srgbClr val="000000">
                    <a:alpha val="100000"/>
                  </a:srgbClr>
                </a:solidFill>
                <a:latin typeface="FangSong"/>
                <a:ea typeface="FangSong"/>
                <a:cs typeface="FangSong"/>
              </a:rPr>
              <a:t>可报考南疆高校教师专项。该专项招生对象不限地区、</a:t>
            </a:r>
            <a:r>
              <a:rPr sz="1500" kern="0" spc="70" dirty="0">
                <a:solidFill>
                  <a:srgbClr val="000000">
                    <a:alpha val="100000"/>
                  </a:srgbClr>
                </a:solidFill>
                <a:latin typeface="FangSong"/>
                <a:ea typeface="FangSong"/>
                <a:cs typeface="FangSong"/>
              </a:rPr>
              <a:t>不限民族，</a:t>
            </a:r>
            <a:r>
              <a:rPr sz="1500" kern="0" spc="120" dirty="0">
                <a:solidFill>
                  <a:srgbClr val="000000">
                    <a:alpha val="100000"/>
                  </a:srgbClr>
                </a:solidFill>
                <a:latin typeface="FangSong"/>
                <a:ea typeface="FangSong"/>
                <a:cs typeface="FangSong"/>
              </a:rPr>
              <a:t>不限在职或非在职身份，其中在职考生报名</a:t>
            </a:r>
            <a:r>
              <a:rPr sz="1500" kern="0" spc="110" dirty="0">
                <a:solidFill>
                  <a:srgbClr val="000000">
                    <a:alpha val="100000"/>
                  </a:srgbClr>
                </a:solidFill>
                <a:latin typeface="FangSong"/>
                <a:ea typeface="FangSong"/>
                <a:cs typeface="FangSong"/>
              </a:rPr>
              <a:t>前须与现工作单位沟</a:t>
            </a:r>
            <a:r>
              <a:rPr sz="1500" kern="0" spc="120" dirty="0">
                <a:solidFill>
                  <a:srgbClr val="000000">
                    <a:alpha val="100000"/>
                  </a:srgbClr>
                </a:solidFill>
                <a:latin typeface="FangSong"/>
                <a:ea typeface="FangSong"/>
                <a:cs typeface="FangSong"/>
              </a:rPr>
              <a:t>通一致，并在报名时提交单位允许报考证</a:t>
            </a:r>
            <a:r>
              <a:rPr sz="1500" kern="0" spc="110" dirty="0">
                <a:solidFill>
                  <a:srgbClr val="000000">
                    <a:alpha val="100000"/>
                  </a:srgbClr>
                </a:solidFill>
                <a:latin typeface="FangSong"/>
                <a:ea typeface="FangSong"/>
                <a:cs typeface="FangSong"/>
              </a:rPr>
              <a:t>明材料等；毕业后定向</a:t>
            </a:r>
            <a:r>
              <a:rPr sz="1500" kern="0" spc="90" dirty="0">
                <a:solidFill>
                  <a:srgbClr val="000000">
                    <a:alpha val="100000"/>
                  </a:srgbClr>
                </a:solidFill>
                <a:latin typeface="FangSong"/>
                <a:ea typeface="FangSong"/>
                <a:cs typeface="FangSong"/>
              </a:rPr>
              <a:t>到南疆地区就业，重点保障南疆高校师资队伍建设。</a:t>
            </a:r>
            <a:endParaRPr sz="1500" dirty="0">
              <a:latin typeface="FangSong"/>
              <a:ea typeface="FangSong"/>
              <a:cs typeface="FangSong"/>
            </a:endParaRPr>
          </a:p>
          <a:p>
            <a:pPr marL="22225" indent="408305" algn="l" rtl="0" eaLnBrk="0">
              <a:lnSpc>
                <a:spcPct val="159000"/>
              </a:lnSpc>
              <a:spcBef>
                <a:spcPts val="103"/>
              </a:spcBef>
              <a:tabLst/>
            </a:pPr>
            <a:r>
              <a:rPr sz="1500" kern="0" spc="110" dirty="0">
                <a:solidFill>
                  <a:srgbClr val="000000">
                    <a:alpha val="100000"/>
                  </a:srgbClr>
                </a:solidFill>
                <a:latin typeface="FangSong"/>
                <a:ea typeface="FangSong"/>
                <a:cs typeface="FangSong"/>
              </a:rPr>
              <a:t>报考子专项的考生，在资格申请</a:t>
            </a:r>
            <a:r>
              <a:rPr sz="1500" kern="0" spc="100" dirty="0">
                <a:solidFill>
                  <a:srgbClr val="000000">
                    <a:alpha val="100000"/>
                  </a:srgbClr>
                </a:solidFill>
                <a:latin typeface="FangSong"/>
                <a:ea typeface="FangSong"/>
                <a:cs typeface="FangSong"/>
              </a:rPr>
              <a:t>时需选填</a:t>
            </a:r>
            <a:r>
              <a:rPr sz="1500" kern="0" spc="100" dirty="0">
                <a:solidFill>
                  <a:srgbClr val="000000">
                    <a:alpha val="100000"/>
                  </a:srgbClr>
                </a:solidFill>
                <a:latin typeface="Times New Roman"/>
                <a:ea typeface="Times New Roman"/>
                <a:cs typeface="Times New Roman"/>
              </a:rPr>
              <a:t>“</a:t>
            </a:r>
            <a:r>
              <a:rPr sz="1500" kern="0" spc="-220" dirty="0">
                <a:solidFill>
                  <a:srgbClr val="000000">
                    <a:alpha val="100000"/>
                  </a:srgbClr>
                </a:solidFill>
                <a:latin typeface="Times New Roman"/>
                <a:ea typeface="Times New Roman"/>
                <a:cs typeface="Times New Roman"/>
              </a:rPr>
              <a:t> </a:t>
            </a:r>
            <a:r>
              <a:rPr sz="1500" kern="0" spc="100" dirty="0">
                <a:solidFill>
                  <a:srgbClr val="000000">
                    <a:alpha val="100000"/>
                  </a:srgbClr>
                </a:solidFill>
                <a:latin typeface="FangSong"/>
                <a:ea typeface="FangSong"/>
                <a:cs typeface="FangSong"/>
              </a:rPr>
              <a:t>类别</a:t>
            </a:r>
            <a:r>
              <a:rPr sz="1500" kern="0" spc="100" dirty="0">
                <a:solidFill>
                  <a:srgbClr val="000000">
                    <a:alpha val="100000"/>
                  </a:srgbClr>
                </a:solidFill>
                <a:latin typeface="Times New Roman"/>
                <a:ea typeface="Times New Roman"/>
                <a:cs typeface="Times New Roman"/>
              </a:rPr>
              <a:t>”</a:t>
            </a:r>
            <a:r>
              <a:rPr sz="1500" kern="0" spc="-170" dirty="0">
                <a:solidFill>
                  <a:srgbClr val="000000">
                    <a:alpha val="100000"/>
                  </a:srgbClr>
                </a:solidFill>
                <a:latin typeface="Times New Roman"/>
                <a:ea typeface="Times New Roman"/>
                <a:cs typeface="Times New Roman"/>
              </a:rPr>
              <a:t> </a:t>
            </a:r>
            <a:r>
              <a:rPr sz="1500" kern="0" spc="100" dirty="0">
                <a:solidFill>
                  <a:srgbClr val="000000">
                    <a:alpha val="100000"/>
                  </a:srgbClr>
                </a:solidFill>
                <a:latin typeface="FangSong"/>
                <a:ea typeface="FangSong"/>
                <a:cs typeface="FangSong"/>
              </a:rPr>
              <a:t>一栏。西藏</a:t>
            </a:r>
            <a:r>
              <a:rPr sz="1500" kern="0" spc="80" dirty="0">
                <a:solidFill>
                  <a:srgbClr val="000000">
                    <a:alpha val="100000"/>
                  </a:srgbClr>
                </a:solidFill>
                <a:latin typeface="FangSong"/>
                <a:ea typeface="FangSong"/>
                <a:cs typeface="FangSong"/>
              </a:rPr>
              <a:t>班新疆班承担教学管理任务教师、在西藏工作满</a:t>
            </a:r>
            <a:r>
              <a:rPr sz="1500" kern="0" spc="-280" dirty="0">
                <a:solidFill>
                  <a:srgbClr val="000000">
                    <a:alpha val="100000"/>
                  </a:srgbClr>
                </a:solidFill>
                <a:latin typeface="FangSong"/>
                <a:ea typeface="FangSong"/>
                <a:cs typeface="FangSong"/>
              </a:rPr>
              <a:t> </a:t>
            </a:r>
            <a:r>
              <a:rPr sz="1500" kern="0" spc="80" dirty="0">
                <a:solidFill>
                  <a:srgbClr val="000000">
                    <a:alpha val="100000"/>
                  </a:srgbClr>
                </a:solidFill>
                <a:latin typeface="Times New Roman"/>
                <a:ea typeface="Times New Roman"/>
                <a:cs typeface="Times New Roman"/>
              </a:rPr>
              <a:t>5</a:t>
            </a:r>
            <a:r>
              <a:rPr sz="1500" kern="0" spc="7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年及以上的</a:t>
            </a:r>
            <a:r>
              <a:rPr sz="1500" kern="0" spc="70" dirty="0">
                <a:solidFill>
                  <a:srgbClr val="000000">
                    <a:alpha val="100000"/>
                  </a:srgbClr>
                </a:solidFill>
                <a:latin typeface="Times New Roman"/>
                <a:ea typeface="Times New Roman"/>
                <a:cs typeface="Times New Roman"/>
              </a:rPr>
              <a:t>“</a:t>
            </a:r>
            <a:r>
              <a:rPr sz="1500" kern="0" spc="-21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非</a:t>
            </a:r>
            <a:r>
              <a:rPr sz="1500" kern="0" spc="70" dirty="0">
                <a:solidFill>
                  <a:srgbClr val="000000">
                    <a:alpha val="100000"/>
                  </a:srgbClr>
                </a:solidFill>
                <a:latin typeface="FangSong"/>
                <a:ea typeface="FangSong"/>
                <a:cs typeface="FangSong"/>
              </a:rPr>
              <a:t>西藏生源定向西藏就业</a:t>
            </a:r>
            <a:r>
              <a:rPr sz="1500" kern="0" spc="70" dirty="0">
                <a:solidFill>
                  <a:srgbClr val="000000">
                    <a:alpha val="100000"/>
                  </a:srgbClr>
                </a:solidFill>
                <a:latin typeface="Times New Roman"/>
                <a:ea typeface="Times New Roman"/>
                <a:cs typeface="Times New Roman"/>
              </a:rPr>
              <a:t>”</a:t>
            </a:r>
            <a:r>
              <a:rPr sz="1500" kern="0" spc="-27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毕业生在</a:t>
            </a:r>
            <a:r>
              <a:rPr sz="1500" kern="0" spc="70" dirty="0">
                <a:solidFill>
                  <a:srgbClr val="000000">
                    <a:alpha val="100000"/>
                  </a:srgbClr>
                </a:solidFill>
                <a:latin typeface="Times New Roman"/>
                <a:ea typeface="Times New Roman"/>
                <a:cs typeface="Times New Roman"/>
              </a:rPr>
              <a:t>“</a:t>
            </a:r>
            <a:r>
              <a:rPr sz="1500" kern="0" spc="-23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类别</a:t>
            </a:r>
            <a:r>
              <a:rPr sz="1500" kern="0" spc="70" dirty="0">
                <a:solidFill>
                  <a:srgbClr val="000000">
                    <a:alpha val="100000"/>
                  </a:srgbClr>
                </a:solidFill>
                <a:latin typeface="Times New Roman"/>
                <a:ea typeface="Times New Roman"/>
                <a:cs typeface="Times New Roman"/>
              </a:rPr>
              <a:t>”</a:t>
            </a:r>
            <a:r>
              <a:rPr sz="1500" kern="0" spc="-21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一栏</a:t>
            </a:r>
            <a:r>
              <a:rPr sz="1500" kern="0" spc="60" dirty="0">
                <a:solidFill>
                  <a:srgbClr val="000000">
                    <a:alpha val="100000"/>
                  </a:srgbClr>
                </a:solidFill>
                <a:latin typeface="FangSong"/>
                <a:ea typeface="FangSong"/>
                <a:cs typeface="FangSong"/>
              </a:rPr>
              <a:t>选填</a:t>
            </a:r>
            <a:r>
              <a:rPr sz="1500" kern="0" spc="60" dirty="0">
                <a:solidFill>
                  <a:srgbClr val="000000">
                    <a:alpha val="100000"/>
                  </a:srgbClr>
                </a:solidFill>
                <a:latin typeface="Times New Roman"/>
                <a:ea typeface="Times New Roman"/>
                <a:cs typeface="Times New Roman"/>
              </a:rPr>
              <a:t>“</a:t>
            </a:r>
            <a:r>
              <a:rPr sz="1500" kern="0" spc="60" dirty="0">
                <a:solidFill>
                  <a:srgbClr val="000000">
                    <a:alpha val="100000"/>
                  </a:srgbClr>
                </a:solidFill>
                <a:latin typeface="FangSong"/>
                <a:ea typeface="FangSong"/>
                <a:cs typeface="FangSong"/>
              </a:rPr>
              <a:t>其他</a:t>
            </a:r>
            <a:r>
              <a:rPr sz="1500" kern="0" spc="60" dirty="0">
                <a:solidFill>
                  <a:srgbClr val="000000">
                    <a:alpha val="100000"/>
                  </a:srgbClr>
                </a:solidFill>
                <a:latin typeface="Times New Roman"/>
                <a:ea typeface="Times New Roman"/>
                <a:cs typeface="Times New Roman"/>
              </a:rPr>
              <a:t>”</a:t>
            </a:r>
            <a:r>
              <a:rPr sz="1500" kern="0" spc="60" dirty="0">
                <a:solidFill>
                  <a:srgbClr val="000000">
                    <a:alpha val="100000"/>
                  </a:srgbClr>
                </a:solidFill>
                <a:latin typeface="FangSong"/>
                <a:ea typeface="FangSong"/>
                <a:cs typeface="FangSong"/>
              </a:rPr>
              <a:t>。</a:t>
            </a:r>
            <a:endParaRPr sz="1500" dirty="0">
              <a:latin typeface="FangSong"/>
              <a:ea typeface="FangSong"/>
              <a:cs typeface="FangSong"/>
            </a:endParaRPr>
          </a:p>
          <a:p>
            <a:pPr algn="l" rtl="0" eaLnBrk="0">
              <a:lnSpc>
                <a:spcPct val="105000"/>
              </a:lnSpc>
              <a:tabLst/>
            </a:pPr>
            <a:endParaRPr sz="900" dirty="0">
              <a:latin typeface="Arial"/>
              <a:ea typeface="Arial"/>
              <a:cs typeface="Arial"/>
            </a:endParaRPr>
          </a:p>
          <a:p>
            <a:pPr marL="428625" algn="l" rtl="0" eaLnBrk="0">
              <a:lnSpc>
                <a:spcPct val="88000"/>
              </a:lnSpc>
              <a:spcBef>
                <a:spcPts val="1"/>
              </a:spcBef>
              <a:tabLst/>
            </a:pPr>
            <a:r>
              <a:rPr sz="1500" kern="0" spc="120" dirty="0">
                <a:solidFill>
                  <a:srgbClr val="000000">
                    <a:alpha val="100000"/>
                  </a:srgbClr>
                </a:solidFill>
                <a:latin typeface="FangSong"/>
                <a:ea typeface="FangSong"/>
                <a:cs typeface="FangSong"/>
              </a:rPr>
              <a:t>有关招生单位面向新疆、西藏等单列的招生计</a:t>
            </a:r>
            <a:r>
              <a:rPr sz="1500" kern="0" spc="110" dirty="0">
                <a:solidFill>
                  <a:srgbClr val="000000">
                    <a:alpha val="100000"/>
                  </a:srgbClr>
                </a:solidFill>
                <a:latin typeface="FangSong"/>
                <a:ea typeface="FangSong"/>
                <a:cs typeface="FangSong"/>
              </a:rPr>
              <a:t>划，其招生对</a:t>
            </a:r>
            <a:endParaRPr sz="1500" dirty="0">
              <a:latin typeface="FangSong"/>
              <a:ea typeface="FangSong"/>
              <a:cs typeface="FangSong"/>
            </a:endParaRPr>
          </a:p>
        </p:txBody>
      </p:sp>
      <p:sp>
        <p:nvSpPr>
          <p:cNvPr id="12" name="textbox 12"/>
          <p:cNvSpPr/>
          <p:nvPr/>
        </p:nvSpPr>
        <p:spPr>
          <a:xfrm>
            <a:off x="885024" y="9882084"/>
            <a:ext cx="473075"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80" dirty="0">
                <a:solidFill>
                  <a:srgbClr val="000000">
                    <a:alpha val="100000"/>
                  </a:srgbClr>
                </a:solidFill>
                <a:latin typeface="Times New Roman"/>
                <a:ea typeface="Times New Roman"/>
                <a:cs typeface="Times New Roman"/>
              </a:rPr>
              <a:t>—2—</a:t>
            </a:r>
            <a:endParaRPr sz="1300" dirty="0">
              <a:latin typeface="Times New Roman"/>
              <a:ea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4"/>
          <p:cNvSpPr/>
          <p:nvPr/>
        </p:nvSpPr>
        <p:spPr>
          <a:xfrm>
            <a:off x="887662" y="1188363"/>
            <a:ext cx="5789929" cy="8353425"/>
          </a:xfrm>
          <a:prstGeom prst="rect">
            <a:avLst/>
          </a:prstGeom>
          <a:noFill/>
          <a:ln w="0" cap="flat">
            <a:noFill/>
            <a:prstDash val="solid"/>
            <a:miter lim="0"/>
          </a:ln>
        </p:spPr>
        <p:txBody>
          <a:bodyPr vert="horz" wrap="square" lIns="0" tIns="0" rIns="0" bIns="0"/>
          <a:lstStyle/>
          <a:p>
            <a:pPr algn="l" rtl="0" eaLnBrk="0">
              <a:lnSpc>
                <a:spcPct val="90102"/>
              </a:lnSpc>
              <a:tabLst/>
            </a:pPr>
            <a:endParaRPr sz="100" dirty="0">
              <a:latin typeface="Arial"/>
              <a:ea typeface="Arial"/>
              <a:cs typeface="Arial"/>
            </a:endParaRPr>
          </a:p>
          <a:p>
            <a:pPr marL="27940" algn="l" rtl="0" eaLnBrk="0">
              <a:lnSpc>
                <a:spcPct val="88000"/>
              </a:lnSpc>
              <a:tabLst/>
            </a:pPr>
            <a:r>
              <a:rPr sz="1500" kern="0" spc="90" dirty="0">
                <a:solidFill>
                  <a:srgbClr val="000000">
                    <a:alpha val="100000"/>
                  </a:srgbClr>
                </a:solidFill>
                <a:latin typeface="FangSong"/>
                <a:ea typeface="FangSong"/>
                <a:cs typeface="FangSong"/>
              </a:rPr>
              <a:t>象范围等政策以各单位</a:t>
            </a:r>
            <a:r>
              <a:rPr sz="1500" kern="0" spc="80" dirty="0">
                <a:solidFill>
                  <a:srgbClr val="000000">
                    <a:alpha val="100000"/>
                  </a:srgbClr>
                </a:solidFill>
                <a:latin typeface="FangSong"/>
                <a:ea typeface="FangSong"/>
                <a:cs typeface="FangSong"/>
              </a:rPr>
              <a:t>招生公告为准。</a:t>
            </a:r>
            <a:endParaRPr sz="1500" dirty="0">
              <a:latin typeface="FangSong"/>
              <a:ea typeface="FangSong"/>
              <a:cs typeface="FangSong"/>
            </a:endParaRPr>
          </a:p>
          <a:p>
            <a:pPr marL="429259" algn="l" rtl="0" eaLnBrk="0">
              <a:lnSpc>
                <a:spcPct val="90000"/>
              </a:lnSpc>
              <a:spcBef>
                <a:spcPts val="1310"/>
              </a:spcBef>
              <a:tabLst/>
            </a:pPr>
            <a:r>
              <a:rPr sz="1500" kern="0" spc="80" dirty="0">
                <a:solidFill>
                  <a:srgbClr val="000000">
                    <a:alpha val="100000"/>
                  </a:srgbClr>
                </a:solidFill>
                <a:latin typeface="SimHei"/>
                <a:ea typeface="SimHei"/>
                <a:cs typeface="SimHei"/>
              </a:rPr>
              <a:t>二、资格申请及公示</a:t>
            </a:r>
            <a:endParaRPr sz="1500" dirty="0">
              <a:latin typeface="SimHei"/>
              <a:ea typeface="SimHei"/>
              <a:cs typeface="SimHei"/>
            </a:endParaRPr>
          </a:p>
          <a:p>
            <a:pPr marL="519430" algn="l" rtl="0" eaLnBrk="0">
              <a:lnSpc>
                <a:spcPct val="88000"/>
              </a:lnSpc>
              <a:spcBef>
                <a:spcPts val="1283"/>
              </a:spcBef>
              <a:tabLst/>
            </a:pPr>
            <a:r>
              <a:rPr sz="1500" kern="0" spc="50" dirty="0">
                <a:solidFill>
                  <a:srgbClr val="000000">
                    <a:alpha val="100000"/>
                  </a:srgbClr>
                </a:solidFill>
                <a:latin typeface="FangSong"/>
                <a:ea typeface="FangSong"/>
                <a:cs typeface="FangSong"/>
              </a:rPr>
              <a:t>（</a:t>
            </a:r>
            <a:r>
              <a:rPr sz="1500" kern="0" spc="-270" dirty="0">
                <a:solidFill>
                  <a:srgbClr val="000000">
                    <a:alpha val="100000"/>
                  </a:srgbClr>
                </a:solidFill>
                <a:latin typeface="FangSong"/>
                <a:ea typeface="FangSong"/>
                <a:cs typeface="FangSong"/>
              </a:rPr>
              <a:t> </a:t>
            </a:r>
            <a:r>
              <a:rPr sz="1500" kern="0" spc="50" dirty="0">
                <a:solidFill>
                  <a:srgbClr val="000000">
                    <a:alpha val="100000"/>
                  </a:srgbClr>
                </a:solidFill>
                <a:latin typeface="FangSong"/>
                <a:ea typeface="FangSong"/>
                <a:cs typeface="FangSong"/>
              </a:rPr>
              <a:t>一</a:t>
            </a:r>
            <a:r>
              <a:rPr sz="1500" kern="0" spc="-300" dirty="0">
                <a:solidFill>
                  <a:srgbClr val="000000">
                    <a:alpha val="100000"/>
                  </a:srgbClr>
                </a:solidFill>
                <a:latin typeface="FangSong"/>
                <a:ea typeface="FangSong"/>
                <a:cs typeface="FangSong"/>
              </a:rPr>
              <a:t> </a:t>
            </a:r>
            <a:r>
              <a:rPr sz="1500" kern="0" spc="50" dirty="0">
                <a:solidFill>
                  <a:srgbClr val="000000">
                    <a:alpha val="100000"/>
                  </a:srgbClr>
                </a:solidFill>
                <a:latin typeface="FangSong"/>
                <a:ea typeface="FangSong"/>
                <a:cs typeface="FangSong"/>
              </a:rPr>
              <a:t>）报考骨干计划的考生须通过中国研究生招生信息网的</a:t>
            </a:r>
            <a:endParaRPr sz="1500" dirty="0">
              <a:latin typeface="FangSong"/>
              <a:ea typeface="FangSong"/>
              <a:cs typeface="FangSong"/>
            </a:endParaRPr>
          </a:p>
          <a:p>
            <a:pPr marL="12700" indent="21590" algn="l" rtl="0" eaLnBrk="0">
              <a:lnSpc>
                <a:spcPct val="163000"/>
              </a:lnSpc>
              <a:spcBef>
                <a:spcPts val="12"/>
              </a:spcBef>
              <a:tabLst/>
            </a:pPr>
            <a:r>
              <a:rPr sz="1500" kern="0" spc="70" dirty="0">
                <a:solidFill>
                  <a:srgbClr val="000000">
                    <a:alpha val="100000"/>
                  </a:srgbClr>
                </a:solidFill>
                <a:latin typeface="FangSong"/>
                <a:ea typeface="FangSong"/>
                <a:cs typeface="FangSong"/>
              </a:rPr>
              <a:t>骨干计划资格申请平台（</a:t>
            </a:r>
            <a:r>
              <a:rPr sz="1500" kern="0" spc="-480" dirty="0">
                <a:solidFill>
                  <a:srgbClr val="000000">
                    <a:alpha val="100000"/>
                  </a:srgbClr>
                </a:solidFill>
                <a:latin typeface="FangSong"/>
                <a:ea typeface="FangSong"/>
                <a:cs typeface="FangSong"/>
              </a:rPr>
              <a:t> </a:t>
            </a:r>
            <a:r>
              <a:rPr sz="1500" kern="0" spc="70" dirty="0">
                <a:solidFill>
                  <a:srgbClr val="000000">
                    <a:alpha val="100000"/>
                  </a:srgbClr>
                </a:solidFill>
                <a:latin typeface="Times New Roman"/>
                <a:ea typeface="Times New Roman"/>
                <a:cs typeface="Times New Roman"/>
              </a:rPr>
              <a:t>“</a:t>
            </a:r>
            <a:r>
              <a:rPr sz="1500" kern="0" spc="-13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中国研究生招生信息网</a:t>
            </a:r>
            <a:r>
              <a:rPr sz="1500" kern="0" spc="70" dirty="0">
                <a:solidFill>
                  <a:srgbClr val="000000">
                    <a:alpha val="100000"/>
                  </a:srgbClr>
                </a:solidFill>
                <a:latin typeface="Times New Roman"/>
                <a:ea typeface="Times New Roman"/>
                <a:cs typeface="Times New Roman"/>
              </a:rPr>
              <a:t>”</a:t>
            </a:r>
            <a:r>
              <a:rPr sz="1500" kern="0" spc="-26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首</a:t>
            </a:r>
            <a:r>
              <a:rPr sz="1500" kern="0" spc="60" dirty="0">
                <a:solidFill>
                  <a:srgbClr val="000000">
                    <a:alpha val="100000"/>
                  </a:srgbClr>
                </a:solidFill>
                <a:latin typeface="FangSong"/>
                <a:ea typeface="FangSong"/>
                <a:cs typeface="FangSong"/>
              </a:rPr>
              <a:t>页</a:t>
            </a:r>
            <a:r>
              <a:rPr sz="1500" kern="0" spc="60" dirty="0">
                <a:solidFill>
                  <a:srgbClr val="000000">
                    <a:alpha val="100000"/>
                  </a:srgbClr>
                </a:solidFill>
                <a:latin typeface="Times New Roman"/>
                <a:ea typeface="Times New Roman"/>
                <a:cs typeface="Times New Roman"/>
              </a:rPr>
              <a:t>—“</a:t>
            </a:r>
            <a:r>
              <a:rPr sz="1500" kern="0" spc="60" dirty="0">
                <a:solidFill>
                  <a:srgbClr val="000000">
                    <a:alpha val="100000"/>
                  </a:srgbClr>
                </a:solidFill>
                <a:latin typeface="FangSong"/>
                <a:ea typeface="FangSong"/>
                <a:cs typeface="FangSong"/>
              </a:rPr>
              <a:t>少数民</a:t>
            </a:r>
            <a:r>
              <a:rPr sz="1500" kern="0" spc="-10" dirty="0">
                <a:solidFill>
                  <a:srgbClr val="000000">
                    <a:alpha val="100000"/>
                  </a:srgbClr>
                </a:solidFill>
                <a:latin typeface="FangSong"/>
                <a:ea typeface="FangSong"/>
                <a:cs typeface="FangSong"/>
              </a:rPr>
              <a:t>族</a:t>
            </a:r>
            <a:r>
              <a:rPr sz="1500" kern="0" spc="-37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高</a:t>
            </a:r>
            <a:r>
              <a:rPr sz="1500" kern="0" spc="-39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层</a:t>
            </a:r>
            <a:r>
              <a:rPr sz="1500" kern="0" spc="-37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次</a:t>
            </a:r>
            <a:r>
              <a:rPr sz="1500" kern="0" spc="-31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骨</a:t>
            </a:r>
            <a:r>
              <a:rPr sz="1500" kern="0" spc="-36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干</a:t>
            </a:r>
            <a:r>
              <a:rPr sz="1500" kern="0" spc="-41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人</a:t>
            </a:r>
            <a:r>
              <a:rPr sz="1500" kern="0" spc="-40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才研</a:t>
            </a:r>
            <a:r>
              <a:rPr sz="1500" kern="0" spc="-33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究</a:t>
            </a:r>
            <a:r>
              <a:rPr sz="1500" kern="0" spc="-33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生</a:t>
            </a:r>
            <a:r>
              <a:rPr sz="1500" kern="0" spc="-40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招</a:t>
            </a:r>
            <a:r>
              <a:rPr sz="1500" kern="0" spc="-32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生</a:t>
            </a:r>
            <a:r>
              <a:rPr sz="1500" kern="0" spc="-39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计</a:t>
            </a:r>
            <a:r>
              <a:rPr sz="1500" kern="0" spc="-38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划</a:t>
            </a:r>
            <a:r>
              <a:rPr sz="1500" kern="0" spc="-35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资</a:t>
            </a:r>
            <a:r>
              <a:rPr sz="1500" kern="0" spc="-43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格</a:t>
            </a:r>
            <a:r>
              <a:rPr sz="1500" kern="0" spc="-19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申</a:t>
            </a:r>
            <a:r>
              <a:rPr sz="1500" kern="0" spc="-42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请</a:t>
            </a:r>
            <a:r>
              <a:rPr sz="1500" kern="0" spc="-41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平</a:t>
            </a:r>
            <a:r>
              <a:rPr sz="1500" kern="0" spc="-24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台</a:t>
            </a:r>
            <a:r>
              <a:rPr sz="1500" kern="0" spc="-45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a:t>
            </a:r>
            <a:r>
              <a:rPr sz="1500" kern="0" spc="11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网</a:t>
            </a:r>
            <a:r>
              <a:rPr sz="1500" kern="0" spc="-390" dirty="0">
                <a:solidFill>
                  <a:srgbClr val="000000">
                    <a:alpha val="100000"/>
                  </a:srgbClr>
                </a:solidFill>
                <a:latin typeface="FangSong"/>
                <a:ea typeface="FangSong"/>
                <a:cs typeface="FangSong"/>
              </a:rPr>
              <a:t> </a:t>
            </a:r>
            <a:r>
              <a:rPr sz="1500" kern="0" spc="-20" dirty="0">
                <a:solidFill>
                  <a:srgbClr val="000000">
                    <a:alpha val="100000"/>
                  </a:srgbClr>
                </a:solidFill>
                <a:latin typeface="FangSong"/>
                <a:ea typeface="FangSong"/>
                <a:cs typeface="FangSong"/>
              </a:rPr>
              <a:t>址</a:t>
            </a:r>
            <a:r>
              <a:rPr sz="1500" kern="0" spc="-330" dirty="0">
                <a:solidFill>
                  <a:srgbClr val="000000">
                    <a:alpha val="100000"/>
                  </a:srgbClr>
                </a:solidFill>
                <a:latin typeface="FangSong"/>
                <a:ea typeface="FangSong"/>
                <a:cs typeface="FangSong"/>
              </a:rPr>
              <a:t> </a:t>
            </a:r>
            <a:r>
              <a:rPr sz="1500" kern="0" spc="-20" dirty="0">
                <a:solidFill>
                  <a:srgbClr val="000000">
                    <a:alpha val="100000"/>
                  </a:srgbClr>
                </a:solidFill>
                <a:latin typeface="FangSong"/>
                <a:ea typeface="FangSong"/>
                <a:cs typeface="FangSong"/>
              </a:rPr>
              <a:t>：</a:t>
            </a:r>
            <a:r>
              <a:rPr sz="1500" kern="0" spc="0" dirty="0">
                <a:solidFill>
                  <a:srgbClr val="000000">
                    <a:alpha val="100000"/>
                  </a:srgbClr>
                </a:solidFill>
                <a:latin typeface="FangSong"/>
                <a:ea typeface="FangSong"/>
                <a:cs typeface="FangSong"/>
              </a:rPr>
              <a:t> </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https</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mz</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chsi</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com</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cn</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mzjh</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stu</a:t>
            </a:r>
            <a:r>
              <a:rPr sz="1500" kern="0" spc="110" dirty="0">
                <a:solidFill>
                  <a:srgbClr val="000000">
                    <a:alpha val="100000"/>
                  </a:srgbClr>
                </a:solidFill>
                <a:latin typeface="Times New Roman"/>
                <a:ea typeface="Times New Roman"/>
                <a:cs typeface="Times New Roman"/>
                <a:hlinkClick xmlns:r="http://schemas.openxmlformats.org/officeDocument/2006/relationships" r:id="rId2" toolti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1500" kern="0" spc="-130" dirty="0">
                <a:solidFill>
                  <a:srgbClr val="000000">
                    <a:alpha val="100000"/>
                  </a:srgbClr>
                </a:solidFill>
                <a:latin typeface="Times New Roman"/>
                <a:ea typeface="Times New Roman"/>
                <a:cs typeface="Times New Roman"/>
              </a:rPr>
              <a:t> </a:t>
            </a:r>
            <a:r>
              <a:rPr sz="1500" kern="0" spc="110" dirty="0">
                <a:solidFill>
                  <a:srgbClr val="000000">
                    <a:alpha val="100000"/>
                  </a:srgbClr>
                </a:solidFill>
                <a:latin typeface="FangSong"/>
                <a:ea typeface="FangSong"/>
                <a:cs typeface="FangSong"/>
              </a:rPr>
              <a:t>）提交申请信息，</a:t>
            </a:r>
            <a:r>
              <a:rPr sz="1500" kern="0" spc="-290" dirty="0">
                <a:solidFill>
                  <a:srgbClr val="000000">
                    <a:alpha val="100000"/>
                  </a:srgbClr>
                </a:solidFill>
                <a:latin typeface="FangSong"/>
                <a:ea typeface="FangSong"/>
                <a:cs typeface="FangSong"/>
              </a:rPr>
              <a:t> </a:t>
            </a:r>
            <a:r>
              <a:rPr sz="1500" kern="0" spc="110" dirty="0">
                <a:solidFill>
                  <a:srgbClr val="000000">
                    <a:alpha val="100000"/>
                  </a:srgbClr>
                </a:solidFill>
                <a:latin typeface="FangSong"/>
                <a:ea typeface="FangSong"/>
                <a:cs typeface="FangSong"/>
              </a:rPr>
              <a:t>由湖南省</a:t>
            </a:r>
            <a:r>
              <a:rPr sz="1500" kern="0" spc="100" dirty="0">
                <a:solidFill>
                  <a:srgbClr val="000000">
                    <a:alpha val="100000"/>
                  </a:srgbClr>
                </a:solidFill>
                <a:latin typeface="FangSong"/>
                <a:ea typeface="FangSong"/>
                <a:cs typeface="FangSong"/>
              </a:rPr>
              <a:t>教育厅</a:t>
            </a:r>
            <a:r>
              <a:rPr sz="1500" kern="0" spc="70" dirty="0">
                <a:solidFill>
                  <a:srgbClr val="000000">
                    <a:alpha val="100000"/>
                  </a:srgbClr>
                </a:solidFill>
                <a:latin typeface="FangSong"/>
                <a:ea typeface="FangSong"/>
                <a:cs typeface="FangSong"/>
              </a:rPr>
              <a:t>组织省大中专学校学生信息咨询与就业指导中心（</a:t>
            </a:r>
            <a:r>
              <a:rPr sz="1500" kern="0" spc="-230" dirty="0">
                <a:solidFill>
                  <a:srgbClr val="000000">
                    <a:alpha val="100000"/>
                  </a:srgbClr>
                </a:solidFill>
                <a:latin typeface="FangSong"/>
                <a:ea typeface="FangSong"/>
                <a:cs typeface="FangSong"/>
              </a:rPr>
              <a:t> </a:t>
            </a:r>
            <a:r>
              <a:rPr sz="1500" kern="0" spc="70" dirty="0">
                <a:solidFill>
                  <a:srgbClr val="000000">
                    <a:alpha val="100000"/>
                  </a:srgbClr>
                </a:solidFill>
                <a:latin typeface="FangSong"/>
                <a:ea typeface="FangSong"/>
                <a:cs typeface="FangSong"/>
              </a:rPr>
              <a:t>以下简称</a:t>
            </a:r>
            <a:r>
              <a:rPr sz="1500" kern="0" spc="70" dirty="0">
                <a:solidFill>
                  <a:srgbClr val="000000">
                    <a:alpha val="100000"/>
                  </a:srgbClr>
                </a:solidFill>
                <a:latin typeface="Times New Roman"/>
                <a:ea typeface="Times New Roman"/>
                <a:cs typeface="Times New Roman"/>
              </a:rPr>
              <a:t>“</a:t>
            </a:r>
            <a:r>
              <a:rPr sz="1500" kern="0" spc="-26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省就</a:t>
            </a:r>
            <a:r>
              <a:rPr sz="1500" kern="0" spc="80" dirty="0">
                <a:solidFill>
                  <a:srgbClr val="000000">
                    <a:alpha val="100000"/>
                  </a:srgbClr>
                </a:solidFill>
                <a:latin typeface="FangSong"/>
                <a:ea typeface="FangSong"/>
                <a:cs typeface="FangSong"/>
              </a:rPr>
              <a:t>业指导中心</a:t>
            </a:r>
            <a:r>
              <a:rPr sz="1500" kern="0" spc="80" dirty="0">
                <a:solidFill>
                  <a:srgbClr val="000000">
                    <a:alpha val="100000"/>
                  </a:srgbClr>
                </a:solidFill>
                <a:latin typeface="Times New Roman"/>
                <a:ea typeface="Times New Roman"/>
                <a:cs typeface="Times New Roman"/>
              </a:rPr>
              <a:t>”</a:t>
            </a:r>
            <a:r>
              <a:rPr sz="1500" kern="0" spc="-160" dirty="0">
                <a:solidFill>
                  <a:srgbClr val="000000">
                    <a:alpha val="100000"/>
                  </a:srgbClr>
                </a:solidFill>
                <a:latin typeface="Times New Roman"/>
                <a:ea typeface="Times New Roman"/>
                <a:cs typeface="Times New Roman"/>
              </a:rPr>
              <a:t> </a:t>
            </a:r>
            <a:r>
              <a:rPr sz="1500" kern="0" spc="80" dirty="0">
                <a:solidFill>
                  <a:srgbClr val="000000">
                    <a:alpha val="100000"/>
                  </a:srgbClr>
                </a:solidFill>
                <a:latin typeface="FangSong"/>
                <a:ea typeface="FangSong"/>
                <a:cs typeface="FangSong"/>
              </a:rPr>
              <a:t>）在线审核通过后方可报名</a:t>
            </a:r>
            <a:r>
              <a:rPr sz="1500" kern="0" spc="70" dirty="0">
                <a:solidFill>
                  <a:srgbClr val="000000">
                    <a:alpha val="100000"/>
                  </a:srgbClr>
                </a:solidFill>
                <a:latin typeface="FangSong"/>
                <a:ea typeface="FangSong"/>
                <a:cs typeface="FangSong"/>
              </a:rPr>
              <a:t>。</a:t>
            </a:r>
            <a:endParaRPr sz="1500" dirty="0">
              <a:latin typeface="FangSong"/>
              <a:ea typeface="FangSong"/>
              <a:cs typeface="FangSong"/>
            </a:endParaRPr>
          </a:p>
          <a:p>
            <a:pPr marL="17779" indent="501650" algn="l" rtl="0" eaLnBrk="0">
              <a:lnSpc>
                <a:spcPct val="161000"/>
              </a:lnSpc>
              <a:spcBef>
                <a:spcPts val="19"/>
              </a:spcBef>
              <a:tabLst/>
            </a:pPr>
            <a:r>
              <a:rPr sz="1500" kern="0" spc="20" dirty="0">
                <a:solidFill>
                  <a:srgbClr val="000000">
                    <a:alpha val="100000"/>
                  </a:srgbClr>
                </a:solidFill>
                <a:latin typeface="FangSong"/>
                <a:ea typeface="FangSong"/>
                <a:cs typeface="FangSong"/>
              </a:rPr>
              <a:t>（二）骨干计划硕士研究生资格审核平台仅在</a:t>
            </a:r>
            <a:r>
              <a:rPr sz="1500" kern="0" spc="-33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2026</a:t>
            </a:r>
            <a:r>
              <a:rPr sz="1500" kern="0" spc="11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年</a:t>
            </a:r>
            <a:r>
              <a:rPr sz="1500" kern="0" spc="-17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1</a:t>
            </a:r>
            <a:r>
              <a:rPr sz="1500" kern="0" spc="10" dirty="0">
                <a:solidFill>
                  <a:srgbClr val="000000">
                    <a:alpha val="100000"/>
                  </a:srgbClr>
                </a:solidFill>
                <a:latin typeface="Times New Roman"/>
                <a:ea typeface="Times New Roman"/>
                <a:cs typeface="Times New Roman"/>
              </a:rPr>
              <a:t>0</a:t>
            </a:r>
            <a:r>
              <a:rPr sz="1500" kern="0" spc="180" dirty="0">
                <a:solidFill>
                  <a:srgbClr val="000000">
                    <a:alpha val="100000"/>
                  </a:srgbClr>
                </a:solidFill>
                <a:latin typeface="Times New Roman"/>
                <a:ea typeface="Times New Roman"/>
                <a:cs typeface="Times New Roman"/>
              </a:rPr>
              <a:t> </a:t>
            </a:r>
            <a:r>
              <a:rPr sz="1500" kern="0" spc="10" dirty="0">
                <a:solidFill>
                  <a:srgbClr val="000000">
                    <a:alpha val="100000"/>
                  </a:srgbClr>
                </a:solidFill>
                <a:latin typeface="FangSong"/>
                <a:ea typeface="FangSong"/>
                <a:cs typeface="FangSong"/>
              </a:rPr>
              <a:t>月</a:t>
            </a:r>
            <a:r>
              <a:rPr sz="1500" kern="0" spc="-250" dirty="0">
                <a:solidFill>
                  <a:srgbClr val="000000">
                    <a:alpha val="100000"/>
                  </a:srgbClr>
                </a:solidFill>
                <a:latin typeface="FangSong"/>
                <a:ea typeface="FangSong"/>
                <a:cs typeface="FangSong"/>
              </a:rPr>
              <a:t> </a:t>
            </a:r>
            <a:r>
              <a:rPr sz="1500" kern="0" spc="10" dirty="0">
                <a:solidFill>
                  <a:srgbClr val="000000">
                    <a:alpha val="100000"/>
                  </a:srgbClr>
                </a:solidFill>
                <a:latin typeface="Times New Roman"/>
                <a:ea typeface="Times New Roman"/>
                <a:cs typeface="Times New Roman"/>
              </a:rPr>
              <a:t>8</a:t>
            </a:r>
            <a:r>
              <a:rPr sz="1500" kern="0" spc="40" dirty="0">
                <a:solidFill>
                  <a:srgbClr val="000000">
                    <a:alpha val="100000"/>
                  </a:srgbClr>
                </a:solidFill>
                <a:latin typeface="FangSong"/>
                <a:ea typeface="FangSong"/>
                <a:cs typeface="FangSong"/>
              </a:rPr>
              <a:t>日至</a:t>
            </a:r>
            <a:r>
              <a:rPr sz="1500" kern="0" spc="-130" dirty="0">
                <a:solidFill>
                  <a:srgbClr val="000000">
                    <a:alpha val="100000"/>
                  </a:srgbClr>
                </a:solidFill>
                <a:latin typeface="FangSong"/>
                <a:ea typeface="FangSong"/>
                <a:cs typeface="FangSong"/>
              </a:rPr>
              <a:t> </a:t>
            </a:r>
            <a:r>
              <a:rPr sz="1500" kern="0" spc="40" dirty="0">
                <a:solidFill>
                  <a:srgbClr val="000000">
                    <a:alpha val="100000"/>
                  </a:srgbClr>
                </a:solidFill>
                <a:latin typeface="Times New Roman"/>
                <a:ea typeface="Times New Roman"/>
                <a:cs typeface="Times New Roman"/>
              </a:rPr>
              <a:t>10</a:t>
            </a:r>
            <a:r>
              <a:rPr sz="1500" kern="0" spc="180" dirty="0">
                <a:solidFill>
                  <a:srgbClr val="000000">
                    <a:alpha val="100000"/>
                  </a:srgbClr>
                </a:solidFill>
                <a:latin typeface="Times New Roman"/>
                <a:ea typeface="Times New Roman"/>
                <a:cs typeface="Times New Roman"/>
              </a:rPr>
              <a:t> </a:t>
            </a:r>
            <a:r>
              <a:rPr sz="1500" kern="0" spc="40" dirty="0">
                <a:solidFill>
                  <a:srgbClr val="000000">
                    <a:alpha val="100000"/>
                  </a:srgbClr>
                </a:solidFill>
                <a:latin typeface="FangSong"/>
                <a:ea typeface="FangSong"/>
                <a:cs typeface="FangSong"/>
              </a:rPr>
              <a:t>月</a:t>
            </a:r>
            <a:r>
              <a:rPr sz="1500" kern="0" spc="-310" dirty="0">
                <a:solidFill>
                  <a:srgbClr val="000000">
                    <a:alpha val="100000"/>
                  </a:srgbClr>
                </a:solidFill>
                <a:latin typeface="FangSong"/>
                <a:ea typeface="FangSong"/>
                <a:cs typeface="FangSong"/>
              </a:rPr>
              <a:t> </a:t>
            </a:r>
            <a:r>
              <a:rPr sz="1500" kern="0" spc="40" dirty="0">
                <a:solidFill>
                  <a:srgbClr val="000000">
                    <a:alpha val="100000"/>
                  </a:srgbClr>
                </a:solidFill>
                <a:latin typeface="Times New Roman"/>
                <a:ea typeface="Times New Roman"/>
                <a:cs typeface="Times New Roman"/>
              </a:rPr>
              <a:t>21</a:t>
            </a:r>
            <a:r>
              <a:rPr sz="1500" kern="0" spc="10" dirty="0">
                <a:solidFill>
                  <a:srgbClr val="000000">
                    <a:alpha val="100000"/>
                  </a:srgbClr>
                </a:solidFill>
                <a:latin typeface="Times New Roman"/>
                <a:ea typeface="Times New Roman"/>
                <a:cs typeface="Times New Roman"/>
              </a:rPr>
              <a:t>  </a:t>
            </a:r>
            <a:r>
              <a:rPr sz="1500" kern="0" spc="40" dirty="0">
                <a:solidFill>
                  <a:srgbClr val="000000">
                    <a:alpha val="100000"/>
                  </a:srgbClr>
                </a:solidFill>
                <a:latin typeface="FangSong"/>
                <a:ea typeface="FangSong"/>
                <a:cs typeface="FangSong"/>
              </a:rPr>
              <a:t>日，每日</a:t>
            </a:r>
            <a:r>
              <a:rPr sz="1500" kern="0" spc="-290" dirty="0">
                <a:solidFill>
                  <a:srgbClr val="000000">
                    <a:alpha val="100000"/>
                  </a:srgbClr>
                </a:solidFill>
                <a:latin typeface="FangSong"/>
                <a:ea typeface="FangSong"/>
                <a:cs typeface="FangSong"/>
              </a:rPr>
              <a:t> </a:t>
            </a:r>
            <a:r>
              <a:rPr sz="1500" kern="0" spc="40" dirty="0">
                <a:solidFill>
                  <a:srgbClr val="000000">
                    <a:alpha val="100000"/>
                  </a:srgbClr>
                </a:solidFill>
                <a:latin typeface="Times New Roman"/>
                <a:ea typeface="Times New Roman"/>
                <a:cs typeface="Times New Roman"/>
              </a:rPr>
              <a:t>9:00—22:00</a:t>
            </a:r>
            <a:r>
              <a:rPr sz="1500" kern="0" spc="140" dirty="0">
                <a:solidFill>
                  <a:srgbClr val="000000">
                    <a:alpha val="100000"/>
                  </a:srgbClr>
                </a:solidFill>
                <a:latin typeface="Times New Roman"/>
                <a:ea typeface="Times New Roman"/>
                <a:cs typeface="Times New Roman"/>
              </a:rPr>
              <a:t> </a:t>
            </a:r>
            <a:r>
              <a:rPr sz="1500" kern="0" spc="40" dirty="0">
                <a:solidFill>
                  <a:srgbClr val="000000">
                    <a:alpha val="100000"/>
                  </a:srgbClr>
                </a:solidFill>
                <a:latin typeface="FangSong"/>
                <a:ea typeface="FangSong"/>
                <a:cs typeface="FangSong"/>
              </a:rPr>
              <a:t>开放，截止时间原则上较普通</a:t>
            </a:r>
            <a:r>
              <a:rPr sz="1500" kern="0" spc="110" dirty="0">
                <a:solidFill>
                  <a:srgbClr val="000000">
                    <a:alpha val="100000"/>
                  </a:srgbClr>
                </a:solidFill>
                <a:latin typeface="FangSong"/>
                <a:ea typeface="FangSong"/>
                <a:cs typeface="FangSong"/>
              </a:rPr>
              <a:t>硕士研究生网上报名系统关闭时间提前</a:t>
            </a:r>
            <a:r>
              <a:rPr sz="1500" kern="0" spc="-270" dirty="0">
                <a:solidFill>
                  <a:srgbClr val="000000">
                    <a:alpha val="100000"/>
                  </a:srgbClr>
                </a:solidFill>
                <a:latin typeface="FangSong"/>
                <a:ea typeface="FangSong"/>
                <a:cs typeface="FangSong"/>
              </a:rPr>
              <a:t> </a:t>
            </a:r>
            <a:r>
              <a:rPr sz="1500" kern="0" spc="110" dirty="0">
                <a:solidFill>
                  <a:srgbClr val="000000">
                    <a:alpha val="100000"/>
                  </a:srgbClr>
                </a:solidFill>
                <a:latin typeface="Times New Roman"/>
                <a:ea typeface="Times New Roman"/>
                <a:cs typeface="Times New Roman"/>
              </a:rPr>
              <a:t>3</a:t>
            </a:r>
            <a:r>
              <a:rPr sz="1500" kern="0" spc="140" dirty="0">
                <a:solidFill>
                  <a:srgbClr val="000000">
                    <a:alpha val="100000"/>
                  </a:srgbClr>
                </a:solidFill>
                <a:latin typeface="Times New Roman"/>
                <a:ea typeface="Times New Roman"/>
                <a:cs typeface="Times New Roman"/>
              </a:rPr>
              <a:t> </a:t>
            </a:r>
            <a:r>
              <a:rPr sz="1500" kern="0" spc="110" dirty="0">
                <a:solidFill>
                  <a:srgbClr val="000000">
                    <a:alpha val="100000"/>
                  </a:srgbClr>
                </a:solidFill>
                <a:latin typeface="FangSong"/>
                <a:ea typeface="FangSong"/>
                <a:cs typeface="FangSong"/>
              </a:rPr>
              <a:t>天，考生须于</a:t>
            </a:r>
            <a:r>
              <a:rPr sz="1500" kern="0" spc="100" dirty="0">
                <a:solidFill>
                  <a:srgbClr val="000000">
                    <a:alpha val="100000"/>
                  </a:srgbClr>
                </a:solidFill>
                <a:latin typeface="FangSong"/>
                <a:ea typeface="FangSong"/>
                <a:cs typeface="FangSong"/>
              </a:rPr>
              <a:t>截止时间</a:t>
            </a:r>
            <a:r>
              <a:rPr sz="1500" kern="0" spc="110" dirty="0">
                <a:solidFill>
                  <a:srgbClr val="000000">
                    <a:alpha val="100000"/>
                  </a:srgbClr>
                </a:solidFill>
                <a:latin typeface="FangSong"/>
                <a:ea typeface="FangSong"/>
                <a:cs typeface="FangSong"/>
              </a:rPr>
              <a:t>前提交申请信息，并及</a:t>
            </a:r>
            <a:r>
              <a:rPr sz="1500" kern="0" spc="100" dirty="0">
                <a:solidFill>
                  <a:srgbClr val="000000">
                    <a:alpha val="100000"/>
                  </a:srgbClr>
                </a:solidFill>
                <a:latin typeface="FangSong"/>
                <a:ea typeface="FangSong"/>
                <a:cs typeface="FangSong"/>
              </a:rPr>
              <a:t>时查看审核结果，</a:t>
            </a:r>
            <a:r>
              <a:rPr sz="1500" kern="0" spc="-340" dirty="0">
                <a:solidFill>
                  <a:srgbClr val="000000">
                    <a:alpha val="100000"/>
                  </a:srgbClr>
                </a:solidFill>
                <a:latin typeface="FangSong"/>
                <a:ea typeface="FangSong"/>
                <a:cs typeface="FangSong"/>
              </a:rPr>
              <a:t> </a:t>
            </a:r>
            <a:r>
              <a:rPr sz="1500" kern="0" spc="100" dirty="0">
                <a:solidFill>
                  <a:srgbClr val="000000">
                    <a:alpha val="100000"/>
                  </a:srgbClr>
                </a:solidFill>
                <a:latin typeface="FangSong"/>
                <a:ea typeface="FangSong"/>
                <a:cs typeface="FangSong"/>
              </a:rPr>
              <a:t>以便补充材料或改报普</a:t>
            </a:r>
            <a:r>
              <a:rPr sz="1500" kern="0" spc="120" dirty="0">
                <a:solidFill>
                  <a:srgbClr val="000000">
                    <a:alpha val="100000"/>
                  </a:srgbClr>
                </a:solidFill>
                <a:latin typeface="FangSong"/>
                <a:ea typeface="FangSong"/>
                <a:cs typeface="FangSong"/>
              </a:rPr>
              <a:t>通研究生计划。博士研究生招生报名资格审核开放时</a:t>
            </a:r>
            <a:r>
              <a:rPr sz="1500" kern="0" spc="110" dirty="0">
                <a:solidFill>
                  <a:srgbClr val="000000">
                    <a:alpha val="100000"/>
                  </a:srgbClr>
                </a:solidFill>
                <a:latin typeface="FangSong"/>
                <a:ea typeface="FangSong"/>
                <a:cs typeface="FangSong"/>
              </a:rPr>
              <a:t>间将根据各</a:t>
            </a:r>
            <a:r>
              <a:rPr sz="1500" kern="0" spc="110" dirty="0">
                <a:solidFill>
                  <a:srgbClr val="000000">
                    <a:alpha val="100000"/>
                  </a:srgbClr>
                </a:solidFill>
                <a:latin typeface="FangSong"/>
                <a:ea typeface="FangSong"/>
                <a:cs typeface="FangSong"/>
              </a:rPr>
              <a:t>招生单位实际情况相应延长。</a:t>
            </a:r>
            <a:r>
              <a:rPr sz="1500" kern="0" spc="-450" dirty="0">
                <a:solidFill>
                  <a:srgbClr val="000000">
                    <a:alpha val="100000"/>
                  </a:srgbClr>
                </a:solidFill>
                <a:latin typeface="FangSong"/>
                <a:ea typeface="FangSong"/>
                <a:cs typeface="FangSong"/>
              </a:rPr>
              <a:t> </a:t>
            </a:r>
            <a:r>
              <a:rPr sz="1500" kern="0" spc="110" dirty="0">
                <a:solidFill>
                  <a:srgbClr val="000000">
                    <a:alpha val="100000"/>
                  </a:srgbClr>
                </a:solidFill>
                <a:latin typeface="FangSong"/>
                <a:ea typeface="FangSong"/>
                <a:cs typeface="FangSong"/>
              </a:rPr>
              <a:t>省教育厅将按照</a:t>
            </a:r>
            <a:r>
              <a:rPr sz="1500" kern="0" spc="100" dirty="0">
                <a:solidFill>
                  <a:srgbClr val="000000">
                    <a:alpha val="100000"/>
                  </a:srgbClr>
                </a:solidFill>
                <a:latin typeface="FangSong"/>
                <a:ea typeface="FangSong"/>
                <a:cs typeface="FangSong"/>
              </a:rPr>
              <a:t>考生资料提交时间</a:t>
            </a:r>
            <a:r>
              <a:rPr sz="1500" kern="0" spc="80" dirty="0">
                <a:solidFill>
                  <a:srgbClr val="000000">
                    <a:alpha val="100000"/>
                  </a:srgbClr>
                </a:solidFill>
                <a:latin typeface="FangSong"/>
                <a:ea typeface="FangSong"/>
                <a:cs typeface="FangSong"/>
              </a:rPr>
              <a:t>先后顺序进行资格初审。</a:t>
            </a:r>
            <a:endParaRPr sz="1500" dirty="0">
              <a:latin typeface="FangSong"/>
              <a:ea typeface="FangSong"/>
              <a:cs typeface="FangSong"/>
            </a:endParaRPr>
          </a:p>
          <a:p>
            <a:pPr marL="16509" indent="502919" algn="l" rtl="0" eaLnBrk="0">
              <a:lnSpc>
                <a:spcPct val="160000"/>
              </a:lnSpc>
              <a:spcBef>
                <a:spcPts val="91"/>
              </a:spcBef>
              <a:tabLst/>
            </a:pPr>
            <a:r>
              <a:rPr sz="1500" kern="0" spc="90" dirty="0">
                <a:solidFill>
                  <a:srgbClr val="000000">
                    <a:alpha val="100000"/>
                  </a:srgbClr>
                </a:solidFill>
                <a:latin typeface="FangSong"/>
                <a:ea typeface="FangSong"/>
                <a:cs typeface="FangSong"/>
              </a:rPr>
              <a:t>（三）湖南省教育厅将分批次对通过资格审核的考生名单进</a:t>
            </a:r>
            <a:r>
              <a:rPr sz="1500" kern="0" spc="110" dirty="0">
                <a:solidFill>
                  <a:srgbClr val="000000">
                    <a:alpha val="100000"/>
                  </a:srgbClr>
                </a:solidFill>
                <a:latin typeface="FangSong"/>
                <a:ea typeface="FangSong"/>
                <a:cs typeface="FangSong"/>
              </a:rPr>
              <a:t>行公示，公示期为</a:t>
            </a:r>
            <a:r>
              <a:rPr sz="1500" kern="0" spc="-260" dirty="0">
                <a:solidFill>
                  <a:srgbClr val="000000">
                    <a:alpha val="100000"/>
                  </a:srgbClr>
                </a:solidFill>
                <a:latin typeface="FangSong"/>
                <a:ea typeface="FangSong"/>
                <a:cs typeface="FangSong"/>
              </a:rPr>
              <a:t> </a:t>
            </a:r>
            <a:r>
              <a:rPr sz="1500" kern="0" spc="110" dirty="0">
                <a:solidFill>
                  <a:srgbClr val="000000">
                    <a:alpha val="100000"/>
                  </a:srgbClr>
                </a:solidFill>
                <a:latin typeface="Times New Roman"/>
                <a:ea typeface="Times New Roman"/>
                <a:cs typeface="Times New Roman"/>
              </a:rPr>
              <a:t>5</a:t>
            </a:r>
            <a:r>
              <a:rPr sz="1500" kern="0" spc="160" dirty="0">
                <a:solidFill>
                  <a:srgbClr val="000000">
                    <a:alpha val="100000"/>
                  </a:srgbClr>
                </a:solidFill>
                <a:latin typeface="Times New Roman"/>
                <a:ea typeface="Times New Roman"/>
                <a:cs typeface="Times New Roman"/>
              </a:rPr>
              <a:t> </a:t>
            </a:r>
            <a:r>
              <a:rPr sz="1500" kern="0" spc="110" dirty="0">
                <a:solidFill>
                  <a:srgbClr val="000000">
                    <a:alpha val="100000"/>
                  </a:srgbClr>
                </a:solidFill>
                <a:latin typeface="FangSong"/>
                <a:ea typeface="FangSong"/>
                <a:cs typeface="FangSong"/>
              </a:rPr>
              <a:t>天。公</a:t>
            </a:r>
            <a:r>
              <a:rPr sz="1500" kern="0" spc="100" dirty="0">
                <a:solidFill>
                  <a:srgbClr val="000000">
                    <a:alpha val="100000"/>
                  </a:srgbClr>
                </a:solidFill>
                <a:latin typeface="FangSong"/>
                <a:ea typeface="FangSong"/>
                <a:cs typeface="FangSong"/>
              </a:rPr>
              <a:t>示期间收到异议及招生单位复试时，</a:t>
            </a:r>
            <a:r>
              <a:rPr sz="1500" kern="0" spc="120" dirty="0">
                <a:solidFill>
                  <a:srgbClr val="000000">
                    <a:alpha val="100000"/>
                  </a:srgbClr>
                </a:solidFill>
                <a:latin typeface="FangSong"/>
                <a:ea typeface="FangSong"/>
                <a:cs typeface="FangSong"/>
              </a:rPr>
              <a:t>均将对考生资格条件进行复核，经复核不符合报名和录</a:t>
            </a:r>
            <a:r>
              <a:rPr sz="1500" kern="0" spc="110" dirty="0">
                <a:solidFill>
                  <a:srgbClr val="000000">
                    <a:alpha val="100000"/>
                  </a:srgbClr>
                </a:solidFill>
                <a:latin typeface="FangSong"/>
                <a:ea typeface="FangSong"/>
                <a:cs typeface="FangSong"/>
              </a:rPr>
              <a:t>取资格条</a:t>
            </a:r>
            <a:r>
              <a:rPr sz="1500" kern="0" spc="90" dirty="0">
                <a:solidFill>
                  <a:srgbClr val="000000">
                    <a:alpha val="100000"/>
                  </a:srgbClr>
                </a:solidFill>
                <a:latin typeface="FangSong"/>
                <a:ea typeface="FangSong"/>
                <a:cs typeface="FangSong"/>
              </a:rPr>
              <a:t>件的将取消报名（录取）资格</a:t>
            </a:r>
            <a:r>
              <a:rPr sz="1500" kern="0" spc="80" dirty="0">
                <a:solidFill>
                  <a:srgbClr val="000000">
                    <a:alpha val="100000"/>
                  </a:srgbClr>
                </a:solidFill>
                <a:latin typeface="FangSong"/>
                <a:ea typeface="FangSong"/>
                <a:cs typeface="FangSong"/>
              </a:rPr>
              <a:t>。</a:t>
            </a:r>
            <a:endParaRPr sz="1500" dirty="0">
              <a:latin typeface="FangSong"/>
              <a:ea typeface="FangSong"/>
              <a:cs typeface="FangSong"/>
            </a:endParaRPr>
          </a:p>
          <a:p>
            <a:pPr marL="429894" algn="l" rtl="0" eaLnBrk="0">
              <a:lnSpc>
                <a:spcPct val="90000"/>
              </a:lnSpc>
              <a:spcBef>
                <a:spcPts val="1120"/>
              </a:spcBef>
              <a:tabLst/>
            </a:pPr>
            <a:r>
              <a:rPr sz="1500" kern="0" spc="80" dirty="0">
                <a:solidFill>
                  <a:srgbClr val="000000">
                    <a:alpha val="100000"/>
                  </a:srgbClr>
                </a:solidFill>
                <a:latin typeface="SimHei"/>
                <a:ea typeface="SimHei"/>
                <a:cs typeface="SimHei"/>
              </a:rPr>
              <a:t>三、考试录取</a:t>
            </a:r>
            <a:endParaRPr sz="1500" dirty="0">
              <a:latin typeface="SimHei"/>
              <a:ea typeface="SimHei"/>
              <a:cs typeface="SimHei"/>
            </a:endParaRPr>
          </a:p>
          <a:p>
            <a:pPr marL="22225" indent="497205" algn="l" rtl="0" eaLnBrk="0">
              <a:lnSpc>
                <a:spcPct val="160000"/>
              </a:lnSpc>
              <a:spcBef>
                <a:spcPts val="212"/>
              </a:spcBef>
              <a:tabLst/>
            </a:pPr>
            <a:r>
              <a:rPr sz="1500" kern="0" spc="60" dirty="0">
                <a:solidFill>
                  <a:srgbClr val="000000">
                    <a:alpha val="100000"/>
                  </a:srgbClr>
                </a:solidFill>
                <a:latin typeface="FangSong"/>
                <a:ea typeface="FangSong"/>
                <a:cs typeface="FangSong"/>
              </a:rPr>
              <a:t>（</a:t>
            </a:r>
            <a:r>
              <a:rPr sz="1500" kern="0" spc="-340" dirty="0">
                <a:solidFill>
                  <a:srgbClr val="000000">
                    <a:alpha val="100000"/>
                  </a:srgbClr>
                </a:solidFill>
                <a:latin typeface="FangSong"/>
                <a:ea typeface="FangSong"/>
                <a:cs typeface="FangSong"/>
              </a:rPr>
              <a:t> </a:t>
            </a:r>
            <a:r>
              <a:rPr sz="1500" kern="0" spc="60" dirty="0">
                <a:solidFill>
                  <a:srgbClr val="000000">
                    <a:alpha val="100000"/>
                  </a:srgbClr>
                </a:solidFill>
                <a:latin typeface="FangSong"/>
                <a:ea typeface="FangSong"/>
                <a:cs typeface="FangSong"/>
              </a:rPr>
              <a:t>一</a:t>
            </a:r>
            <a:r>
              <a:rPr sz="1500" kern="0" spc="-290" dirty="0">
                <a:solidFill>
                  <a:srgbClr val="000000">
                    <a:alpha val="100000"/>
                  </a:srgbClr>
                </a:solidFill>
                <a:latin typeface="FangSong"/>
                <a:ea typeface="FangSong"/>
                <a:cs typeface="FangSong"/>
              </a:rPr>
              <a:t> </a:t>
            </a:r>
            <a:r>
              <a:rPr sz="1500" kern="0" spc="60" dirty="0">
                <a:solidFill>
                  <a:srgbClr val="000000">
                    <a:alpha val="100000"/>
                  </a:srgbClr>
                </a:solidFill>
                <a:latin typeface="FangSong"/>
                <a:ea typeface="FangSong"/>
                <a:cs typeface="FangSong"/>
              </a:rPr>
              <a:t>）报考骨干计划硕士研究生的考生参加</a:t>
            </a:r>
            <a:r>
              <a:rPr sz="1500" kern="0" spc="50" dirty="0">
                <a:solidFill>
                  <a:srgbClr val="000000">
                    <a:alpha val="100000"/>
                  </a:srgbClr>
                </a:solidFill>
                <a:latin typeface="FangSong"/>
                <a:ea typeface="FangSong"/>
                <a:cs typeface="FangSong"/>
              </a:rPr>
              <a:t>全国硕士研究生</a:t>
            </a:r>
            <a:r>
              <a:rPr sz="1500" kern="0" spc="100" dirty="0">
                <a:solidFill>
                  <a:srgbClr val="000000">
                    <a:alpha val="100000"/>
                  </a:srgbClr>
                </a:solidFill>
                <a:latin typeface="FangSong"/>
                <a:ea typeface="FangSong"/>
                <a:cs typeface="FangSong"/>
              </a:rPr>
              <a:t>招生考试，实行</a:t>
            </a:r>
            <a:r>
              <a:rPr sz="1500" kern="0" spc="100" dirty="0">
                <a:solidFill>
                  <a:srgbClr val="000000">
                    <a:alpha val="100000"/>
                  </a:srgbClr>
                </a:solidFill>
                <a:latin typeface="Times New Roman"/>
                <a:ea typeface="Times New Roman"/>
                <a:cs typeface="Times New Roman"/>
              </a:rPr>
              <a:t>“ </a:t>
            </a:r>
            <a:r>
              <a:rPr sz="1500" kern="0" spc="100" dirty="0">
                <a:solidFill>
                  <a:srgbClr val="000000">
                    <a:alpha val="100000"/>
                  </a:srgbClr>
                </a:solidFill>
                <a:latin typeface="FangSong"/>
                <a:ea typeface="FangSong"/>
                <a:cs typeface="FangSong"/>
              </a:rPr>
              <a:t>自愿报考、统一考试、单独划</a:t>
            </a:r>
            <a:r>
              <a:rPr sz="1500" kern="0" spc="90" dirty="0">
                <a:solidFill>
                  <a:srgbClr val="000000">
                    <a:alpha val="100000"/>
                  </a:srgbClr>
                </a:solidFill>
                <a:latin typeface="FangSong"/>
                <a:ea typeface="FangSong"/>
                <a:cs typeface="FangSong"/>
              </a:rPr>
              <a:t>线、择优录取</a:t>
            </a:r>
            <a:r>
              <a:rPr sz="1500" kern="0" spc="90" dirty="0">
                <a:solidFill>
                  <a:srgbClr val="000000">
                    <a:alpha val="100000"/>
                  </a:srgbClr>
                </a:solidFill>
                <a:latin typeface="Times New Roman"/>
                <a:ea typeface="Times New Roman"/>
                <a:cs typeface="Times New Roman"/>
              </a:rPr>
              <a:t>”</a:t>
            </a:r>
            <a:r>
              <a:rPr sz="1500" kern="0" spc="-130" dirty="0">
                <a:solidFill>
                  <a:srgbClr val="000000">
                    <a:alpha val="100000"/>
                  </a:srgbClr>
                </a:solidFill>
                <a:latin typeface="Times New Roman"/>
                <a:ea typeface="Times New Roman"/>
                <a:cs typeface="Times New Roman"/>
              </a:rPr>
              <a:t> </a:t>
            </a:r>
            <a:r>
              <a:rPr sz="1500" kern="0" spc="90" dirty="0">
                <a:solidFill>
                  <a:srgbClr val="000000">
                    <a:alpha val="100000"/>
                  </a:srgbClr>
                </a:solidFill>
                <a:latin typeface="FangSong"/>
                <a:ea typeface="FangSong"/>
                <a:cs typeface="FangSong"/>
              </a:rPr>
              <a:t>，</a:t>
            </a:r>
            <a:r>
              <a:rPr sz="1500" kern="0" spc="180" dirty="0">
                <a:solidFill>
                  <a:srgbClr val="000000">
                    <a:alpha val="100000"/>
                  </a:srgbClr>
                </a:solidFill>
                <a:latin typeface="FangSong"/>
                <a:ea typeface="FangSong"/>
                <a:cs typeface="FangSong"/>
              </a:rPr>
              <a:t>由教育部按学科门类分别确定考生进入复试的初</a:t>
            </a:r>
            <a:r>
              <a:rPr sz="1500" kern="0" spc="170" dirty="0">
                <a:solidFill>
                  <a:srgbClr val="000000">
                    <a:alpha val="100000"/>
                  </a:srgbClr>
                </a:solidFill>
                <a:latin typeface="FangSong"/>
                <a:ea typeface="FangSong"/>
                <a:cs typeface="FangSong"/>
              </a:rPr>
              <a:t>试成绩基本要</a:t>
            </a:r>
            <a:endParaRPr sz="1500" dirty="0">
              <a:latin typeface="FangSong"/>
              <a:ea typeface="FangSong"/>
              <a:cs typeface="FangSong"/>
            </a:endParaRPr>
          </a:p>
        </p:txBody>
      </p:sp>
      <p:sp>
        <p:nvSpPr>
          <p:cNvPr id="16" name="textbox 16"/>
          <p:cNvSpPr/>
          <p:nvPr/>
        </p:nvSpPr>
        <p:spPr>
          <a:xfrm>
            <a:off x="6202171" y="9882084"/>
            <a:ext cx="473075"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80" dirty="0">
                <a:solidFill>
                  <a:srgbClr val="000000">
                    <a:alpha val="100000"/>
                  </a:srgbClr>
                </a:solidFill>
                <a:latin typeface="Times New Roman"/>
                <a:ea typeface="Times New Roman"/>
                <a:cs typeface="Times New Roman"/>
              </a:rPr>
              <a:t>—3—</a:t>
            </a:r>
            <a:endParaRPr sz="1300" dirty="0">
              <a:latin typeface="Times New Roman"/>
              <a:ea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8"/>
          <p:cNvSpPr/>
          <p:nvPr/>
        </p:nvSpPr>
        <p:spPr>
          <a:xfrm>
            <a:off x="892745" y="1188363"/>
            <a:ext cx="5838190" cy="8330565"/>
          </a:xfrm>
          <a:prstGeom prst="rect">
            <a:avLst/>
          </a:prstGeom>
          <a:noFill/>
          <a:ln w="0" cap="flat">
            <a:noFill/>
            <a:prstDash val="solid"/>
            <a:miter lim="0"/>
          </a:ln>
        </p:spPr>
        <p:txBody>
          <a:bodyPr vert="horz" wrap="square" lIns="0" tIns="0" rIns="0" bIns="0"/>
          <a:lstStyle/>
          <a:p>
            <a:pPr algn="l" rtl="0" eaLnBrk="0">
              <a:lnSpc>
                <a:spcPct val="90102"/>
              </a:lnSpc>
              <a:tabLst/>
            </a:pPr>
            <a:endParaRPr sz="100" dirty="0">
              <a:latin typeface="Arial"/>
              <a:ea typeface="Arial"/>
              <a:cs typeface="Arial"/>
            </a:endParaRPr>
          </a:p>
          <a:p>
            <a:pPr marL="22859" algn="l" rtl="0" eaLnBrk="0">
              <a:lnSpc>
                <a:spcPct val="88000"/>
              </a:lnSpc>
              <a:tabLst/>
            </a:pPr>
            <a:r>
              <a:rPr sz="1500" kern="0" spc="120" dirty="0">
                <a:solidFill>
                  <a:srgbClr val="000000">
                    <a:alpha val="100000"/>
                  </a:srgbClr>
                </a:solidFill>
                <a:latin typeface="FangSong"/>
                <a:ea typeface="FangSong"/>
                <a:cs typeface="FangSong"/>
              </a:rPr>
              <a:t>求；报考骨干计划硕士研究生的考生</a:t>
            </a:r>
            <a:r>
              <a:rPr sz="1500" kern="0" spc="110" dirty="0">
                <a:solidFill>
                  <a:srgbClr val="000000">
                    <a:alpha val="100000"/>
                  </a:srgbClr>
                </a:solidFill>
                <a:latin typeface="FangSong"/>
                <a:ea typeface="FangSong"/>
                <a:cs typeface="FangSong"/>
              </a:rPr>
              <a:t>不再享受其他初试加分和照</a:t>
            </a:r>
            <a:endParaRPr sz="1500" dirty="0">
              <a:latin typeface="FangSong"/>
              <a:ea typeface="FangSong"/>
              <a:cs typeface="FangSong"/>
            </a:endParaRPr>
          </a:p>
          <a:p>
            <a:pPr marL="26034" indent="-11429" algn="l" rtl="0" eaLnBrk="0">
              <a:lnSpc>
                <a:spcPct val="165000"/>
              </a:lnSpc>
              <a:spcBef>
                <a:spcPts val="35"/>
              </a:spcBef>
              <a:tabLst/>
            </a:pPr>
            <a:r>
              <a:rPr sz="1500" kern="0" spc="120" dirty="0">
                <a:solidFill>
                  <a:srgbClr val="000000">
                    <a:alpha val="100000"/>
                  </a:srgbClr>
                </a:solidFill>
                <a:latin typeface="FangSong"/>
                <a:ea typeface="FangSong"/>
                <a:cs typeface="FangSong"/>
              </a:rPr>
              <a:t>顾政策，不得兼报其他专项计划。报考骨干计划博</a:t>
            </a:r>
            <a:r>
              <a:rPr sz="1500" kern="0" spc="110" dirty="0">
                <a:solidFill>
                  <a:srgbClr val="000000">
                    <a:alpha val="100000"/>
                  </a:srgbClr>
                </a:solidFill>
                <a:latin typeface="FangSong"/>
                <a:ea typeface="FangSong"/>
                <a:cs typeface="FangSong"/>
              </a:rPr>
              <a:t>士研究生的考</a:t>
            </a:r>
            <a:r>
              <a:rPr sz="1500" kern="0" spc="90" dirty="0">
                <a:solidFill>
                  <a:srgbClr val="000000">
                    <a:alpha val="100000"/>
                  </a:srgbClr>
                </a:solidFill>
                <a:latin typeface="FangSong"/>
                <a:ea typeface="FangSong"/>
                <a:cs typeface="FangSong"/>
              </a:rPr>
              <a:t>生参加招生单位博士研究生招生考试并择</a:t>
            </a:r>
            <a:r>
              <a:rPr sz="1500" kern="0" spc="80" dirty="0">
                <a:solidFill>
                  <a:srgbClr val="000000">
                    <a:alpha val="100000"/>
                  </a:srgbClr>
                </a:solidFill>
                <a:latin typeface="FangSong"/>
                <a:ea typeface="FangSong"/>
                <a:cs typeface="FangSong"/>
              </a:rPr>
              <a:t>优录取。</a:t>
            </a:r>
            <a:endParaRPr sz="1500" dirty="0">
              <a:latin typeface="FangSong"/>
              <a:ea typeface="FangSong"/>
              <a:cs typeface="FangSong"/>
            </a:endParaRPr>
          </a:p>
          <a:p>
            <a:pPr marL="417194" algn="l" rtl="0" eaLnBrk="0">
              <a:lnSpc>
                <a:spcPct val="88000"/>
              </a:lnSpc>
              <a:spcBef>
                <a:spcPts val="1142"/>
              </a:spcBef>
              <a:tabLst/>
            </a:pPr>
            <a:r>
              <a:rPr sz="1500" kern="0" spc="70" dirty="0">
                <a:solidFill>
                  <a:srgbClr val="000000">
                    <a:alpha val="100000"/>
                  </a:srgbClr>
                </a:solidFill>
                <a:latin typeface="FangSong"/>
                <a:ea typeface="FangSong"/>
                <a:cs typeface="FangSong"/>
              </a:rPr>
              <a:t>被录取考生须与招生单位、工作所在单位（仅限在职考生）、</a:t>
            </a:r>
            <a:endParaRPr sz="1500" dirty="0">
              <a:latin typeface="FangSong"/>
              <a:ea typeface="FangSong"/>
              <a:cs typeface="FangSong"/>
            </a:endParaRPr>
          </a:p>
          <a:p>
            <a:pPr marL="22225" indent="-1905" algn="l" rtl="0" eaLnBrk="0">
              <a:lnSpc>
                <a:spcPct val="164000"/>
              </a:lnSpc>
              <a:spcBef>
                <a:spcPts val="11"/>
              </a:spcBef>
              <a:tabLst/>
            </a:pPr>
            <a:r>
              <a:rPr sz="1500" kern="0" spc="120" dirty="0">
                <a:solidFill>
                  <a:srgbClr val="000000">
                    <a:alpha val="100000"/>
                  </a:srgbClr>
                </a:solidFill>
                <a:latin typeface="FangSong"/>
                <a:ea typeface="FangSong"/>
                <a:cs typeface="FangSong"/>
              </a:rPr>
              <a:t>省级教育行政部门通过管理平台在线签订</a:t>
            </a:r>
            <a:r>
              <a:rPr sz="1500" kern="0" spc="110" dirty="0">
                <a:solidFill>
                  <a:srgbClr val="000000">
                    <a:alpha val="100000"/>
                  </a:srgbClr>
                </a:solidFill>
                <a:latin typeface="FangSong"/>
                <a:ea typeface="FangSong"/>
                <a:cs typeface="FangSong"/>
              </a:rPr>
              <a:t>三方（或四方）定向就</a:t>
            </a:r>
            <a:r>
              <a:rPr sz="1500" kern="0" spc="100" dirty="0">
                <a:solidFill>
                  <a:srgbClr val="000000">
                    <a:alpha val="100000"/>
                  </a:srgbClr>
                </a:solidFill>
                <a:latin typeface="FangSong"/>
                <a:ea typeface="FangSong"/>
                <a:cs typeface="FangSong"/>
              </a:rPr>
              <a:t>业协议书。考生报名后在职</a:t>
            </a:r>
            <a:r>
              <a:rPr sz="1500" kern="0" spc="100" dirty="0">
                <a:solidFill>
                  <a:srgbClr val="000000">
                    <a:alpha val="100000"/>
                  </a:srgbClr>
                </a:solidFill>
                <a:latin typeface="Times New Roman"/>
                <a:ea typeface="Times New Roman"/>
                <a:cs typeface="Times New Roman"/>
              </a:rPr>
              <a:t>/</a:t>
            </a:r>
            <a:r>
              <a:rPr sz="1500" kern="0" spc="100" dirty="0">
                <a:solidFill>
                  <a:srgbClr val="000000">
                    <a:alpha val="100000"/>
                  </a:srgbClr>
                </a:solidFill>
                <a:latin typeface="FangSong"/>
                <a:ea typeface="FangSong"/>
                <a:cs typeface="FangSong"/>
              </a:rPr>
              <a:t>非在职信息发生</a:t>
            </a:r>
            <a:r>
              <a:rPr sz="1500" kern="0" spc="90" dirty="0">
                <a:solidFill>
                  <a:srgbClr val="000000">
                    <a:alpha val="100000"/>
                  </a:srgbClr>
                </a:solidFill>
                <a:latin typeface="FangSong"/>
                <a:ea typeface="FangSong"/>
                <a:cs typeface="FangSong"/>
              </a:rPr>
              <a:t>变化的，按照录取时</a:t>
            </a:r>
            <a:r>
              <a:rPr sz="1500" kern="0" spc="90" dirty="0">
                <a:solidFill>
                  <a:srgbClr val="000000">
                    <a:alpha val="100000"/>
                  </a:srgbClr>
                </a:solidFill>
                <a:latin typeface="FangSong"/>
                <a:ea typeface="FangSong"/>
                <a:cs typeface="FangSong"/>
              </a:rPr>
              <a:t>的实际情况签订协议。被录取的在职考生入学不迁转户口。</a:t>
            </a:r>
            <a:endParaRPr sz="1500" dirty="0">
              <a:latin typeface="FangSong"/>
              <a:ea typeface="FangSong"/>
              <a:cs typeface="FangSong"/>
            </a:endParaRPr>
          </a:p>
          <a:p>
            <a:pPr marL="514350" algn="l" rtl="0" eaLnBrk="0">
              <a:lnSpc>
                <a:spcPct val="88000"/>
              </a:lnSpc>
              <a:spcBef>
                <a:spcPts val="1154"/>
              </a:spcBef>
              <a:tabLst/>
            </a:pPr>
            <a:r>
              <a:rPr sz="1500" kern="0" spc="90" dirty="0">
                <a:solidFill>
                  <a:srgbClr val="000000">
                    <a:alpha val="100000"/>
                  </a:srgbClr>
                </a:solidFill>
                <a:latin typeface="FangSong"/>
                <a:ea typeface="FangSong"/>
                <a:cs typeface="FangSong"/>
              </a:rPr>
              <a:t>（二）继续实施南疆高校教师专项、定向新疆喀什地区医学</a:t>
            </a:r>
            <a:endParaRPr sz="1500" dirty="0">
              <a:latin typeface="FangSong"/>
              <a:ea typeface="FangSong"/>
              <a:cs typeface="FangSong"/>
            </a:endParaRPr>
          </a:p>
          <a:p>
            <a:pPr marL="15875" indent="-3810" algn="l" rtl="0" eaLnBrk="0">
              <a:lnSpc>
                <a:spcPct val="164000"/>
              </a:lnSpc>
              <a:spcBef>
                <a:spcPts val="91"/>
              </a:spcBef>
              <a:tabLst/>
            </a:pPr>
            <a:r>
              <a:rPr sz="1500" kern="0" spc="120" dirty="0">
                <a:solidFill>
                  <a:srgbClr val="000000">
                    <a:alpha val="100000"/>
                  </a:srgbClr>
                </a:solidFill>
                <a:latin typeface="FangSong"/>
                <a:ea typeface="FangSong"/>
                <a:cs typeface="FangSong"/>
              </a:rPr>
              <a:t>硕士专项计划、中国石油大学（北京）克拉玛依校区研</a:t>
            </a:r>
            <a:r>
              <a:rPr sz="1500" kern="0" spc="110" dirty="0">
                <a:solidFill>
                  <a:srgbClr val="000000">
                    <a:alpha val="100000"/>
                  </a:srgbClr>
                </a:solidFill>
                <a:latin typeface="FangSong"/>
                <a:ea typeface="FangSong"/>
                <a:cs typeface="FangSong"/>
              </a:rPr>
              <a:t>究生联合</a:t>
            </a:r>
            <a:r>
              <a:rPr sz="1500" kern="0" spc="120" dirty="0">
                <a:solidFill>
                  <a:srgbClr val="000000">
                    <a:alpha val="100000"/>
                  </a:srgbClr>
                </a:solidFill>
                <a:latin typeface="FangSong"/>
                <a:ea typeface="FangSong"/>
                <a:cs typeface="FangSong"/>
              </a:rPr>
              <a:t>培养专项计划、定向西藏新疆公共管理硕士计划</a:t>
            </a:r>
            <a:r>
              <a:rPr sz="1500" kern="0" spc="110" dirty="0">
                <a:solidFill>
                  <a:srgbClr val="000000">
                    <a:alpha val="100000"/>
                  </a:srgbClr>
                </a:solidFill>
                <a:latin typeface="FangSong"/>
                <a:ea typeface="FangSong"/>
                <a:cs typeface="FangSong"/>
              </a:rPr>
              <a:t>、定向西部省区</a:t>
            </a:r>
            <a:r>
              <a:rPr sz="1500" kern="0" spc="110" dirty="0">
                <a:solidFill>
                  <a:srgbClr val="000000">
                    <a:alpha val="100000"/>
                  </a:srgbClr>
                </a:solidFill>
                <a:latin typeface="FangSong"/>
                <a:ea typeface="FangSong"/>
                <a:cs typeface="FangSong"/>
              </a:rPr>
              <a:t>防震减灾人才培养专项计划等专项</a:t>
            </a:r>
            <a:r>
              <a:rPr sz="1500" kern="0" spc="100" dirty="0">
                <a:solidFill>
                  <a:srgbClr val="000000">
                    <a:alpha val="100000"/>
                  </a:srgbClr>
                </a:solidFill>
                <a:latin typeface="FangSong"/>
                <a:ea typeface="FangSong"/>
                <a:cs typeface="FangSong"/>
              </a:rPr>
              <a:t>计划。</a:t>
            </a:r>
            <a:r>
              <a:rPr sz="1500" kern="0" spc="-430" dirty="0">
                <a:solidFill>
                  <a:srgbClr val="000000">
                    <a:alpha val="100000"/>
                  </a:srgbClr>
                </a:solidFill>
                <a:latin typeface="FangSong"/>
                <a:ea typeface="FangSong"/>
                <a:cs typeface="FangSong"/>
              </a:rPr>
              <a:t> </a:t>
            </a:r>
            <a:r>
              <a:rPr sz="1500" kern="0" spc="100" dirty="0">
                <a:solidFill>
                  <a:srgbClr val="000000">
                    <a:alpha val="100000"/>
                  </a:srgbClr>
                </a:solidFill>
                <a:latin typeface="FangSong"/>
                <a:ea typeface="FangSong"/>
                <a:cs typeface="FangSong"/>
              </a:rPr>
              <a:t>综合考虑计划完成率等</a:t>
            </a:r>
            <a:r>
              <a:rPr sz="1500" kern="0" spc="120" dirty="0">
                <a:solidFill>
                  <a:srgbClr val="000000">
                    <a:alpha val="100000"/>
                  </a:srgbClr>
                </a:solidFill>
                <a:latin typeface="FangSong"/>
                <a:ea typeface="FangSong"/>
                <a:cs typeface="FangSong"/>
              </a:rPr>
              <a:t>因素，原民族地区工程人才专项计划、临床医学</a:t>
            </a:r>
            <a:r>
              <a:rPr sz="1500" kern="0" spc="110" dirty="0">
                <a:solidFill>
                  <a:srgbClr val="000000">
                    <a:alpha val="100000"/>
                  </a:srgbClr>
                </a:solidFill>
                <a:latin typeface="FangSong"/>
                <a:ea typeface="FangSong"/>
                <a:cs typeface="FangSong"/>
              </a:rPr>
              <a:t>人才专项计划不</a:t>
            </a:r>
            <a:r>
              <a:rPr sz="1500" kern="0" spc="110" dirty="0">
                <a:solidFill>
                  <a:srgbClr val="000000">
                    <a:alpha val="100000"/>
                  </a:srgbClr>
                </a:solidFill>
                <a:latin typeface="FangSong"/>
                <a:ea typeface="FangSong"/>
                <a:cs typeface="FangSong"/>
              </a:rPr>
              <a:t>再单设。除上述</a:t>
            </a:r>
            <a:r>
              <a:rPr sz="1500" kern="0" spc="-260" dirty="0">
                <a:solidFill>
                  <a:srgbClr val="000000">
                    <a:alpha val="100000"/>
                  </a:srgbClr>
                </a:solidFill>
                <a:latin typeface="FangSong"/>
                <a:ea typeface="FangSong"/>
                <a:cs typeface="FangSong"/>
              </a:rPr>
              <a:t> </a:t>
            </a:r>
            <a:r>
              <a:rPr sz="1500" kern="0" spc="110" dirty="0">
                <a:solidFill>
                  <a:srgbClr val="000000">
                    <a:alpha val="100000"/>
                  </a:srgbClr>
                </a:solidFill>
                <a:latin typeface="Times New Roman"/>
                <a:ea typeface="Times New Roman"/>
                <a:cs typeface="Times New Roman"/>
              </a:rPr>
              <a:t>5 </a:t>
            </a:r>
            <a:r>
              <a:rPr sz="1500" kern="0" spc="110" dirty="0">
                <a:solidFill>
                  <a:srgbClr val="000000">
                    <a:alpha val="100000"/>
                  </a:srgbClr>
                </a:solidFill>
                <a:latin typeface="FangSong"/>
                <a:ea typeface="FangSong"/>
                <a:cs typeface="FangSong"/>
              </a:rPr>
              <a:t>个专项计划及及有关招生单位面向新疆</a:t>
            </a:r>
            <a:r>
              <a:rPr sz="1500" kern="0" spc="100" dirty="0">
                <a:solidFill>
                  <a:srgbClr val="000000">
                    <a:alpha val="100000"/>
                  </a:srgbClr>
                </a:solidFill>
                <a:latin typeface="FangSong"/>
                <a:ea typeface="FangSong"/>
                <a:cs typeface="FangSong"/>
              </a:rPr>
              <a:t>、西藏</a:t>
            </a:r>
            <a:r>
              <a:rPr sz="1500" kern="0" spc="120" dirty="0">
                <a:solidFill>
                  <a:srgbClr val="000000">
                    <a:alpha val="100000"/>
                  </a:srgbClr>
                </a:solidFill>
                <a:latin typeface="FangSong"/>
                <a:ea typeface="FangSong"/>
                <a:cs typeface="FangSong"/>
              </a:rPr>
              <a:t>等单列的招生计划外，其他骨干计划录取考</a:t>
            </a:r>
            <a:r>
              <a:rPr sz="1500" kern="0" spc="110" dirty="0">
                <a:solidFill>
                  <a:srgbClr val="000000">
                    <a:alpha val="100000"/>
                  </a:srgbClr>
                </a:solidFill>
                <a:latin typeface="FangSong"/>
                <a:ea typeface="FangSong"/>
                <a:cs typeface="FangSong"/>
              </a:rPr>
              <a:t>生的整体汉族比例原</a:t>
            </a:r>
            <a:r>
              <a:rPr sz="1500" kern="0" spc="60" dirty="0">
                <a:solidFill>
                  <a:srgbClr val="000000">
                    <a:alpha val="100000"/>
                  </a:srgbClr>
                </a:solidFill>
                <a:latin typeface="FangSong"/>
                <a:ea typeface="FangSong"/>
                <a:cs typeface="FangSong"/>
              </a:rPr>
              <a:t>则上不得超过</a:t>
            </a:r>
            <a:r>
              <a:rPr sz="1500" kern="0" spc="-260" dirty="0">
                <a:solidFill>
                  <a:srgbClr val="000000">
                    <a:alpha val="100000"/>
                  </a:srgbClr>
                </a:solidFill>
                <a:latin typeface="FangSong"/>
                <a:ea typeface="FangSong"/>
                <a:cs typeface="FangSong"/>
              </a:rPr>
              <a:t> </a:t>
            </a:r>
            <a:r>
              <a:rPr sz="1500" kern="0" spc="60" dirty="0">
                <a:solidFill>
                  <a:srgbClr val="000000">
                    <a:alpha val="100000"/>
                  </a:srgbClr>
                </a:solidFill>
                <a:latin typeface="Times New Roman"/>
                <a:ea typeface="Times New Roman"/>
                <a:cs typeface="Times New Roman"/>
              </a:rPr>
              <a:t>20%</a:t>
            </a:r>
            <a:r>
              <a:rPr sz="1500" kern="0" spc="60" dirty="0">
                <a:solidFill>
                  <a:srgbClr val="000000">
                    <a:alpha val="100000"/>
                  </a:srgbClr>
                </a:solidFill>
                <a:latin typeface="FangSong"/>
                <a:ea typeface="FangSong"/>
                <a:cs typeface="FangSong"/>
              </a:rPr>
              <a:t>。</a:t>
            </a:r>
            <a:endParaRPr sz="1500" dirty="0">
              <a:latin typeface="FangSong"/>
              <a:ea typeface="FangSong"/>
              <a:cs typeface="FangSong"/>
            </a:endParaRPr>
          </a:p>
          <a:p>
            <a:pPr marL="13970" indent="500380" algn="l" rtl="0" eaLnBrk="0">
              <a:lnSpc>
                <a:spcPct val="158000"/>
              </a:lnSpc>
              <a:spcBef>
                <a:spcPts val="54"/>
              </a:spcBef>
              <a:tabLst/>
            </a:pPr>
            <a:r>
              <a:rPr sz="1500" kern="0" spc="50" dirty="0">
                <a:solidFill>
                  <a:srgbClr val="000000">
                    <a:alpha val="100000"/>
                  </a:srgbClr>
                </a:solidFill>
                <a:latin typeface="FangSong"/>
                <a:ea typeface="FangSong"/>
                <a:cs typeface="FangSong"/>
              </a:rPr>
              <a:t>（三）招生单位在本单位研究生招生总计划内做好统筹安排，</a:t>
            </a:r>
            <a:r>
              <a:rPr sz="1500" kern="0" spc="120" dirty="0">
                <a:solidFill>
                  <a:srgbClr val="000000">
                    <a:alpha val="100000"/>
                  </a:srgbClr>
                </a:solidFill>
                <a:latin typeface="FangSong"/>
                <a:ea typeface="FangSong"/>
                <a:cs typeface="FangSong"/>
              </a:rPr>
              <a:t>结合实际将骨干计划集中安排到学校优势学科专业特</a:t>
            </a:r>
            <a:r>
              <a:rPr sz="1500" kern="0" spc="110" dirty="0">
                <a:solidFill>
                  <a:srgbClr val="000000">
                    <a:alpha val="100000"/>
                  </a:srgbClr>
                </a:solidFill>
                <a:latin typeface="FangSong"/>
                <a:ea typeface="FangSong"/>
                <a:cs typeface="FangSong"/>
              </a:rPr>
              <a:t>别是理工农</a:t>
            </a:r>
            <a:r>
              <a:rPr sz="1500" kern="0" spc="120" dirty="0">
                <a:solidFill>
                  <a:srgbClr val="000000">
                    <a:alpha val="100000"/>
                  </a:srgbClr>
                </a:solidFill>
                <a:latin typeface="FangSong"/>
                <a:ea typeface="FangSong"/>
                <a:cs typeface="FangSong"/>
              </a:rPr>
              <a:t>医类学科专业，其中综合、理工、农林、医药、师范</a:t>
            </a:r>
            <a:r>
              <a:rPr sz="1500" kern="0" spc="110" dirty="0">
                <a:solidFill>
                  <a:srgbClr val="000000">
                    <a:alpha val="100000"/>
                  </a:srgbClr>
                </a:solidFill>
                <a:latin typeface="FangSong"/>
                <a:ea typeface="FangSong"/>
                <a:cs typeface="FangSong"/>
              </a:rPr>
              <a:t>等院校安排</a:t>
            </a:r>
            <a:r>
              <a:rPr sz="1500" kern="0" spc="110" dirty="0">
                <a:solidFill>
                  <a:srgbClr val="000000">
                    <a:alpha val="100000"/>
                  </a:srgbClr>
                </a:solidFill>
                <a:latin typeface="FangSong"/>
                <a:ea typeface="FangSong"/>
                <a:cs typeface="FangSong"/>
              </a:rPr>
              <a:t>理工农医类专业博士研究生计划占</a:t>
            </a:r>
            <a:r>
              <a:rPr sz="1500" kern="0" spc="100" dirty="0">
                <a:solidFill>
                  <a:srgbClr val="000000">
                    <a:alpha val="100000"/>
                  </a:srgbClr>
                </a:solidFill>
                <a:latin typeface="FangSong"/>
                <a:ea typeface="FangSong"/>
                <a:cs typeface="FangSong"/>
              </a:rPr>
              <a:t>比原则上不低于</a:t>
            </a:r>
            <a:r>
              <a:rPr sz="1500" kern="0" spc="-280" dirty="0">
                <a:solidFill>
                  <a:srgbClr val="000000">
                    <a:alpha val="100000"/>
                  </a:srgbClr>
                </a:solidFill>
                <a:latin typeface="FangSong"/>
                <a:ea typeface="FangSong"/>
                <a:cs typeface="FangSong"/>
              </a:rPr>
              <a:t> </a:t>
            </a:r>
            <a:r>
              <a:rPr sz="1500" kern="0" spc="100" dirty="0">
                <a:solidFill>
                  <a:srgbClr val="000000">
                    <a:alpha val="100000"/>
                  </a:srgbClr>
                </a:solidFill>
                <a:latin typeface="Times New Roman"/>
                <a:ea typeface="Times New Roman"/>
                <a:cs typeface="Times New Roman"/>
              </a:rPr>
              <a:t>60%</a:t>
            </a:r>
            <a:r>
              <a:rPr sz="1500" kern="0" spc="100" dirty="0">
                <a:solidFill>
                  <a:srgbClr val="000000">
                    <a:alpha val="100000"/>
                  </a:srgbClr>
                </a:solidFill>
                <a:latin typeface="FangSong"/>
                <a:ea typeface="FangSong"/>
                <a:cs typeface="FangSong"/>
              </a:rPr>
              <a:t>、硕士研</a:t>
            </a:r>
            <a:r>
              <a:rPr sz="1500" kern="0" spc="70" dirty="0">
                <a:solidFill>
                  <a:srgbClr val="000000">
                    <a:alpha val="100000"/>
                  </a:srgbClr>
                </a:solidFill>
                <a:latin typeface="FangSong"/>
                <a:ea typeface="FangSong"/>
                <a:cs typeface="FangSong"/>
              </a:rPr>
              <a:t>究生计划占比原则上不低于</a:t>
            </a:r>
            <a:r>
              <a:rPr sz="1500" kern="0" spc="-260" dirty="0">
                <a:solidFill>
                  <a:srgbClr val="000000">
                    <a:alpha val="100000"/>
                  </a:srgbClr>
                </a:solidFill>
                <a:latin typeface="FangSong"/>
                <a:ea typeface="FangSong"/>
                <a:cs typeface="FangSong"/>
              </a:rPr>
              <a:t> </a:t>
            </a:r>
            <a:r>
              <a:rPr sz="1500" kern="0" spc="70" dirty="0">
                <a:solidFill>
                  <a:srgbClr val="000000">
                    <a:alpha val="100000"/>
                  </a:srgbClr>
                </a:solidFill>
                <a:latin typeface="Times New Roman"/>
                <a:ea typeface="Times New Roman"/>
                <a:cs typeface="Times New Roman"/>
              </a:rPr>
              <a:t>65%</a:t>
            </a:r>
            <a:r>
              <a:rPr sz="1500" kern="0" spc="70" dirty="0">
                <a:solidFill>
                  <a:srgbClr val="000000">
                    <a:alpha val="100000"/>
                  </a:srgbClr>
                </a:solidFill>
                <a:latin typeface="FangSong"/>
                <a:ea typeface="FangSong"/>
                <a:cs typeface="FangSong"/>
              </a:rPr>
              <a:t>。招生单位要严格专项计划管理，</a:t>
            </a:r>
            <a:r>
              <a:rPr sz="1500" kern="0" spc="10" dirty="0">
                <a:solidFill>
                  <a:srgbClr val="000000">
                    <a:alpha val="100000"/>
                  </a:srgbClr>
                </a:solidFill>
                <a:latin typeface="FangSong"/>
                <a:ea typeface="FangSong"/>
                <a:cs typeface="FangSong"/>
              </a:rPr>
              <a:t>未完成的骨干计划不得挪用，也不得将其他计划挪作骨干计划使用。</a:t>
            </a:r>
            <a:endParaRPr sz="1500" dirty="0">
              <a:latin typeface="FangSong"/>
              <a:ea typeface="FangSong"/>
              <a:cs typeface="FangSong"/>
            </a:endParaRPr>
          </a:p>
          <a:p>
            <a:pPr marL="433069" algn="l" rtl="0" eaLnBrk="0">
              <a:lnSpc>
                <a:spcPct val="90000"/>
              </a:lnSpc>
              <a:spcBef>
                <a:spcPts val="1131"/>
              </a:spcBef>
              <a:tabLst/>
            </a:pPr>
            <a:r>
              <a:rPr sz="1500" kern="0" spc="70" dirty="0">
                <a:solidFill>
                  <a:srgbClr val="000000">
                    <a:alpha val="100000"/>
                  </a:srgbClr>
                </a:solidFill>
                <a:latin typeface="SimHei"/>
                <a:ea typeface="SimHei"/>
                <a:cs typeface="SimHei"/>
              </a:rPr>
              <a:t>四、其他事项</a:t>
            </a:r>
            <a:endParaRPr sz="1500" dirty="0">
              <a:latin typeface="SimHei"/>
              <a:ea typeface="SimHei"/>
              <a:cs typeface="SimHei"/>
            </a:endParaRPr>
          </a:p>
          <a:p>
            <a:pPr algn="l" rtl="0" eaLnBrk="0">
              <a:lnSpc>
                <a:spcPct val="107000"/>
              </a:lnSpc>
              <a:tabLst/>
            </a:pPr>
            <a:endParaRPr sz="1000" dirty="0">
              <a:latin typeface="Arial"/>
              <a:ea typeface="Arial"/>
              <a:cs typeface="Arial"/>
            </a:endParaRPr>
          </a:p>
          <a:p>
            <a:pPr algn="l" rtl="0" eaLnBrk="0">
              <a:lnSpc>
                <a:spcPct val="8840"/>
              </a:lnSpc>
              <a:tabLst/>
            </a:pPr>
            <a:endParaRPr sz="100" dirty="0">
              <a:latin typeface="Arial"/>
              <a:ea typeface="Arial"/>
              <a:cs typeface="Arial"/>
            </a:endParaRPr>
          </a:p>
          <a:p>
            <a:pPr algn="r" rtl="0" eaLnBrk="0">
              <a:lnSpc>
                <a:spcPct val="88000"/>
              </a:lnSpc>
              <a:tabLst/>
            </a:pPr>
            <a:r>
              <a:rPr sz="1500" kern="0" spc="10" dirty="0">
                <a:solidFill>
                  <a:srgbClr val="000000">
                    <a:alpha val="100000"/>
                  </a:srgbClr>
                </a:solidFill>
                <a:latin typeface="FangSong"/>
                <a:ea typeface="FangSong"/>
                <a:cs typeface="FangSong"/>
              </a:rPr>
              <a:t>（</a:t>
            </a:r>
            <a:r>
              <a:rPr sz="1500" kern="0" spc="-37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一）为更好地服务国</a:t>
            </a:r>
            <a:r>
              <a:rPr sz="1500" kern="0" spc="0" dirty="0">
                <a:solidFill>
                  <a:srgbClr val="000000">
                    <a:alpha val="100000"/>
                  </a:srgbClr>
                </a:solidFill>
                <a:latin typeface="FangSong"/>
                <a:ea typeface="FangSong"/>
                <a:cs typeface="FangSong"/>
              </a:rPr>
              <a:t>家战略和民族地区经济社会发展需要，</a:t>
            </a:r>
            <a:endParaRPr sz="1500" dirty="0">
              <a:latin typeface="FangSong"/>
              <a:ea typeface="FangSong"/>
              <a:cs typeface="FangSong"/>
            </a:endParaRPr>
          </a:p>
        </p:txBody>
      </p:sp>
      <p:sp>
        <p:nvSpPr>
          <p:cNvPr id="20" name="textbox 20"/>
          <p:cNvSpPr/>
          <p:nvPr/>
        </p:nvSpPr>
        <p:spPr>
          <a:xfrm>
            <a:off x="885024" y="9882084"/>
            <a:ext cx="473075"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80" dirty="0">
                <a:solidFill>
                  <a:srgbClr val="000000">
                    <a:alpha val="100000"/>
                  </a:srgbClr>
                </a:solidFill>
                <a:latin typeface="Times New Roman"/>
                <a:ea typeface="Times New Roman"/>
                <a:cs typeface="Times New Roman"/>
              </a:rPr>
              <a:t>—4—</a:t>
            </a:r>
            <a:endParaRPr sz="1300" dirty="0">
              <a:latin typeface="Times New Roman"/>
              <a:ea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2"/>
          <p:cNvSpPr/>
          <p:nvPr/>
        </p:nvSpPr>
        <p:spPr>
          <a:xfrm>
            <a:off x="888885" y="1188363"/>
            <a:ext cx="5840729" cy="8354694"/>
          </a:xfrm>
          <a:prstGeom prst="rect">
            <a:avLst/>
          </a:prstGeom>
          <a:noFill/>
          <a:ln w="0" cap="flat">
            <a:noFill/>
            <a:prstDash val="solid"/>
            <a:miter lim="0"/>
          </a:ln>
        </p:spPr>
        <p:txBody>
          <a:bodyPr vert="horz" wrap="square" lIns="0" tIns="0" rIns="0" bIns="0"/>
          <a:lstStyle/>
          <a:p>
            <a:pPr algn="l" rtl="0" eaLnBrk="0">
              <a:lnSpc>
                <a:spcPct val="90102"/>
              </a:lnSpc>
              <a:tabLst/>
            </a:pPr>
            <a:endParaRPr sz="100" dirty="0">
              <a:latin typeface="Arial"/>
              <a:ea typeface="Arial"/>
              <a:cs typeface="Arial"/>
            </a:endParaRPr>
          </a:p>
          <a:p>
            <a:pPr marL="17779" algn="l" rtl="0" eaLnBrk="0">
              <a:lnSpc>
                <a:spcPct val="88000"/>
              </a:lnSpc>
              <a:tabLst/>
            </a:pPr>
            <a:r>
              <a:rPr sz="1500" kern="0" spc="120" dirty="0">
                <a:solidFill>
                  <a:srgbClr val="000000">
                    <a:alpha val="100000"/>
                  </a:srgbClr>
                </a:solidFill>
                <a:latin typeface="FangSong"/>
                <a:ea typeface="FangSong"/>
                <a:cs typeface="FangSong"/>
              </a:rPr>
              <a:t>进一步提升少数民族和民族地区人才培养质量、增强</a:t>
            </a:r>
            <a:r>
              <a:rPr sz="1500" kern="0" spc="110" dirty="0">
                <a:solidFill>
                  <a:srgbClr val="000000">
                    <a:alpha val="100000"/>
                  </a:srgbClr>
                </a:solidFill>
                <a:latin typeface="FangSong"/>
                <a:ea typeface="FangSong"/>
                <a:cs typeface="FangSong"/>
              </a:rPr>
              <a:t>专项计划招</a:t>
            </a:r>
            <a:endParaRPr sz="1500" dirty="0">
              <a:latin typeface="FangSong"/>
              <a:ea typeface="FangSong"/>
              <a:cs typeface="FangSong"/>
            </a:endParaRPr>
          </a:p>
          <a:p>
            <a:pPr marL="12700" indent="17779" algn="l" rtl="0" eaLnBrk="0">
              <a:lnSpc>
                <a:spcPct val="161000"/>
              </a:lnSpc>
              <a:spcBef>
                <a:spcPts val="206"/>
              </a:spcBef>
              <a:tabLst/>
            </a:pPr>
            <a:r>
              <a:rPr sz="1500" kern="0" spc="90" dirty="0">
                <a:solidFill>
                  <a:srgbClr val="000000">
                    <a:alpha val="100000"/>
                  </a:srgbClr>
                </a:solidFill>
                <a:latin typeface="FangSong"/>
                <a:ea typeface="FangSong"/>
                <a:cs typeface="FangSong"/>
              </a:rPr>
              <a:t>生管理质效，</a:t>
            </a:r>
            <a:r>
              <a:rPr sz="1500" kern="0" spc="-250" dirty="0">
                <a:solidFill>
                  <a:srgbClr val="000000">
                    <a:alpha val="100000"/>
                  </a:srgbClr>
                </a:solidFill>
                <a:latin typeface="FangSong"/>
                <a:ea typeface="FangSong"/>
                <a:cs typeface="FangSong"/>
              </a:rPr>
              <a:t> </a:t>
            </a:r>
            <a:r>
              <a:rPr sz="1500" kern="0" spc="90" dirty="0">
                <a:solidFill>
                  <a:srgbClr val="000000">
                    <a:alpha val="100000"/>
                  </a:srgbClr>
                </a:solidFill>
                <a:latin typeface="FangSong"/>
                <a:ea typeface="FangSong"/>
                <a:cs typeface="FangSong"/>
              </a:rPr>
              <a:t>自</a:t>
            </a:r>
            <a:r>
              <a:rPr sz="1500" kern="0" spc="-290" dirty="0">
                <a:solidFill>
                  <a:srgbClr val="000000">
                    <a:alpha val="100000"/>
                  </a:srgbClr>
                </a:solidFill>
                <a:latin typeface="FangSong"/>
                <a:ea typeface="FangSong"/>
                <a:cs typeface="FangSong"/>
              </a:rPr>
              <a:t> </a:t>
            </a:r>
            <a:r>
              <a:rPr sz="1500" kern="0" spc="90" dirty="0">
                <a:solidFill>
                  <a:srgbClr val="000000">
                    <a:alpha val="100000"/>
                  </a:srgbClr>
                </a:solidFill>
                <a:latin typeface="Times New Roman"/>
                <a:ea typeface="Times New Roman"/>
                <a:cs typeface="Times New Roman"/>
              </a:rPr>
              <a:t>2028</a:t>
            </a:r>
            <a:r>
              <a:rPr sz="1500" kern="0" spc="140" dirty="0">
                <a:solidFill>
                  <a:srgbClr val="000000">
                    <a:alpha val="100000"/>
                  </a:srgbClr>
                </a:solidFill>
                <a:latin typeface="Times New Roman"/>
                <a:ea typeface="Times New Roman"/>
                <a:cs typeface="Times New Roman"/>
              </a:rPr>
              <a:t> </a:t>
            </a:r>
            <a:r>
              <a:rPr sz="1500" kern="0" spc="90" dirty="0">
                <a:solidFill>
                  <a:srgbClr val="000000">
                    <a:alpha val="100000"/>
                  </a:srgbClr>
                </a:solidFill>
                <a:latin typeface="FangSong"/>
                <a:ea typeface="FangSong"/>
                <a:cs typeface="FangSong"/>
              </a:rPr>
              <a:t>年全国</a:t>
            </a:r>
            <a:r>
              <a:rPr sz="1500" kern="0" spc="80" dirty="0">
                <a:solidFill>
                  <a:srgbClr val="000000">
                    <a:alpha val="100000"/>
                  </a:srgbClr>
                </a:solidFill>
                <a:latin typeface="FangSong"/>
                <a:ea typeface="FangSong"/>
                <a:cs typeface="FangSong"/>
              </a:rPr>
              <a:t>硕士研究生招生起，现</a:t>
            </a:r>
            <a:r>
              <a:rPr sz="1500" kern="0" spc="80" dirty="0">
                <a:solidFill>
                  <a:srgbClr val="000000">
                    <a:alpha val="100000"/>
                  </a:srgbClr>
                </a:solidFill>
                <a:latin typeface="Times New Roman"/>
                <a:ea typeface="Times New Roman"/>
                <a:cs typeface="Times New Roman"/>
              </a:rPr>
              <a:t>“</a:t>
            </a:r>
            <a:r>
              <a:rPr sz="1500" kern="0" spc="80" dirty="0">
                <a:solidFill>
                  <a:srgbClr val="000000">
                    <a:alpha val="100000"/>
                  </a:srgbClr>
                </a:solidFill>
                <a:latin typeface="FangSong"/>
                <a:ea typeface="FangSong"/>
                <a:cs typeface="FangSong"/>
              </a:rPr>
              <a:t>少数民族照</a:t>
            </a:r>
            <a:r>
              <a:rPr sz="1500" kern="0" spc="110" dirty="0">
                <a:solidFill>
                  <a:srgbClr val="000000">
                    <a:alpha val="100000"/>
                  </a:srgbClr>
                </a:solidFill>
                <a:latin typeface="FangSong"/>
                <a:ea typeface="FangSong"/>
                <a:cs typeface="FangSong"/>
              </a:rPr>
              <a:t>顾政策</a:t>
            </a:r>
            <a:r>
              <a:rPr sz="1500" kern="0" spc="110" dirty="0">
                <a:solidFill>
                  <a:srgbClr val="000000">
                    <a:alpha val="100000"/>
                  </a:srgbClr>
                </a:solidFill>
                <a:latin typeface="Times New Roman"/>
                <a:ea typeface="Times New Roman"/>
                <a:cs typeface="Times New Roman"/>
              </a:rPr>
              <a:t>”</a:t>
            </a:r>
            <a:r>
              <a:rPr sz="1500" kern="0" spc="-160" dirty="0">
                <a:solidFill>
                  <a:srgbClr val="000000">
                    <a:alpha val="100000"/>
                  </a:srgbClr>
                </a:solidFill>
                <a:latin typeface="Times New Roman"/>
                <a:ea typeface="Times New Roman"/>
                <a:cs typeface="Times New Roman"/>
              </a:rPr>
              <a:t> </a:t>
            </a:r>
            <a:r>
              <a:rPr sz="1500" kern="0" spc="110" dirty="0">
                <a:solidFill>
                  <a:srgbClr val="000000">
                    <a:alpha val="100000"/>
                  </a:srgbClr>
                </a:solidFill>
                <a:latin typeface="FangSong"/>
                <a:ea typeface="FangSong"/>
                <a:cs typeface="FangSong"/>
              </a:rPr>
              <a:t>与骨干计划整合为</a:t>
            </a:r>
            <a:r>
              <a:rPr sz="1500" kern="0" spc="110" dirty="0">
                <a:solidFill>
                  <a:srgbClr val="000000">
                    <a:alpha val="100000"/>
                  </a:srgbClr>
                </a:solidFill>
                <a:latin typeface="Times New Roman"/>
                <a:ea typeface="Times New Roman"/>
                <a:cs typeface="Times New Roman"/>
              </a:rPr>
              <a:t>“</a:t>
            </a:r>
            <a:r>
              <a:rPr sz="1500" kern="0" spc="-280" dirty="0">
                <a:solidFill>
                  <a:srgbClr val="000000">
                    <a:alpha val="100000"/>
                  </a:srgbClr>
                </a:solidFill>
                <a:latin typeface="Times New Roman"/>
                <a:ea typeface="Times New Roman"/>
                <a:cs typeface="Times New Roman"/>
              </a:rPr>
              <a:t> </a:t>
            </a:r>
            <a:r>
              <a:rPr sz="1500" kern="0" spc="110" dirty="0">
                <a:solidFill>
                  <a:srgbClr val="000000">
                    <a:alpha val="100000"/>
                  </a:srgbClr>
                </a:solidFill>
                <a:latin typeface="FangSong"/>
                <a:ea typeface="FangSong"/>
                <a:cs typeface="FangSong"/>
              </a:rPr>
              <a:t>少数民族和民族地区高层次骨干人才</a:t>
            </a:r>
            <a:r>
              <a:rPr sz="1500" kern="0" spc="60" dirty="0">
                <a:solidFill>
                  <a:srgbClr val="000000">
                    <a:alpha val="100000"/>
                  </a:srgbClr>
                </a:solidFill>
                <a:latin typeface="FangSong"/>
                <a:ea typeface="FangSong"/>
                <a:cs typeface="FangSong"/>
              </a:rPr>
              <a:t>研究生招生计划</a:t>
            </a:r>
            <a:r>
              <a:rPr sz="1500" kern="0" spc="60" dirty="0">
                <a:solidFill>
                  <a:srgbClr val="000000">
                    <a:alpha val="100000"/>
                  </a:srgbClr>
                </a:solidFill>
                <a:latin typeface="Times New Roman"/>
                <a:ea typeface="Times New Roman"/>
                <a:cs typeface="Times New Roman"/>
              </a:rPr>
              <a:t>”</a:t>
            </a:r>
            <a:r>
              <a:rPr sz="1500" kern="0" spc="60" dirty="0">
                <a:solidFill>
                  <a:srgbClr val="000000">
                    <a:alpha val="100000"/>
                  </a:srgbClr>
                </a:solidFill>
                <a:latin typeface="FangSong"/>
                <a:ea typeface="FangSong"/>
                <a:cs typeface="FangSong"/>
              </a:rPr>
              <a:t>（简称</a:t>
            </a:r>
            <a:r>
              <a:rPr sz="1500" kern="0" spc="60" dirty="0">
                <a:solidFill>
                  <a:srgbClr val="000000">
                    <a:alpha val="100000"/>
                  </a:srgbClr>
                </a:solidFill>
                <a:latin typeface="Times New Roman"/>
                <a:ea typeface="Times New Roman"/>
                <a:cs typeface="Times New Roman"/>
              </a:rPr>
              <a:t>“</a:t>
            </a:r>
            <a:r>
              <a:rPr sz="1500" kern="0" spc="-90" dirty="0">
                <a:solidFill>
                  <a:srgbClr val="000000">
                    <a:alpha val="100000"/>
                  </a:srgbClr>
                </a:solidFill>
                <a:latin typeface="Times New Roman"/>
                <a:ea typeface="Times New Roman"/>
                <a:cs typeface="Times New Roman"/>
              </a:rPr>
              <a:t> </a:t>
            </a:r>
            <a:r>
              <a:rPr sz="1500" kern="0" spc="60" dirty="0">
                <a:solidFill>
                  <a:srgbClr val="000000">
                    <a:alpha val="100000"/>
                  </a:srgbClr>
                </a:solidFill>
                <a:latin typeface="FangSong"/>
                <a:ea typeface="FangSong"/>
                <a:cs typeface="FangSong"/>
              </a:rPr>
              <a:t>民族骨干计</a:t>
            </a:r>
            <a:r>
              <a:rPr sz="1500" kern="0" spc="50" dirty="0">
                <a:solidFill>
                  <a:srgbClr val="000000">
                    <a:alpha val="100000"/>
                  </a:srgbClr>
                </a:solidFill>
                <a:latin typeface="FangSong"/>
                <a:ea typeface="FangSong"/>
                <a:cs typeface="FangSong"/>
              </a:rPr>
              <a:t>划</a:t>
            </a:r>
            <a:r>
              <a:rPr sz="1500" kern="0" spc="50" dirty="0">
                <a:solidFill>
                  <a:srgbClr val="000000">
                    <a:alpha val="100000"/>
                  </a:srgbClr>
                </a:solidFill>
                <a:latin typeface="Times New Roman"/>
                <a:ea typeface="Times New Roman"/>
                <a:cs typeface="Times New Roman"/>
              </a:rPr>
              <a:t>”</a:t>
            </a:r>
            <a:r>
              <a:rPr sz="1500" kern="0" spc="-290" dirty="0">
                <a:solidFill>
                  <a:srgbClr val="000000">
                    <a:alpha val="100000"/>
                  </a:srgbClr>
                </a:solidFill>
                <a:latin typeface="FangSong"/>
                <a:ea typeface="FangSong"/>
                <a:cs typeface="FangSong"/>
              </a:rPr>
              <a:t>），</a:t>
            </a:r>
            <a:r>
              <a:rPr sz="1500" kern="0" spc="50" dirty="0">
                <a:solidFill>
                  <a:srgbClr val="000000">
                    <a:alpha val="100000"/>
                  </a:srgbClr>
                </a:solidFill>
                <a:latin typeface="FangSong"/>
                <a:ea typeface="FangSong"/>
                <a:cs typeface="FangSong"/>
              </a:rPr>
              <a:t>由教育部单列下达。民</a:t>
            </a:r>
            <a:r>
              <a:rPr sz="1500" kern="0" spc="150" dirty="0">
                <a:solidFill>
                  <a:srgbClr val="000000">
                    <a:alpha val="100000"/>
                  </a:srgbClr>
                </a:solidFill>
                <a:latin typeface="FangSong"/>
                <a:ea typeface="FangSong"/>
                <a:cs typeface="FangSong"/>
              </a:rPr>
              <a:t>族骨干计划将相应调整</a:t>
            </a:r>
            <a:r>
              <a:rPr sz="1500" kern="0" spc="140" dirty="0">
                <a:solidFill>
                  <a:srgbClr val="000000">
                    <a:alpha val="100000"/>
                  </a:srgbClr>
                </a:solidFill>
                <a:latin typeface="FangSong"/>
                <a:ea typeface="FangSong"/>
                <a:cs typeface="FangSong"/>
              </a:rPr>
              <a:t>硕士生招生范围，在现骨干计划</a:t>
            </a:r>
            <a:r>
              <a:rPr sz="1500" kern="0" spc="140" dirty="0">
                <a:solidFill>
                  <a:srgbClr val="000000">
                    <a:alpha val="100000"/>
                  </a:srgbClr>
                </a:solidFill>
                <a:latin typeface="Times New Roman"/>
                <a:ea typeface="Times New Roman"/>
                <a:cs typeface="Times New Roman"/>
              </a:rPr>
              <a:t>“</a:t>
            </a:r>
            <a:r>
              <a:rPr sz="1500" kern="0" spc="-240" dirty="0">
                <a:solidFill>
                  <a:srgbClr val="000000">
                    <a:alpha val="100000"/>
                  </a:srgbClr>
                </a:solidFill>
                <a:latin typeface="Times New Roman"/>
                <a:ea typeface="Times New Roman"/>
                <a:cs typeface="Times New Roman"/>
              </a:rPr>
              <a:t> </a:t>
            </a:r>
            <a:r>
              <a:rPr sz="1500" kern="0" spc="140" dirty="0">
                <a:solidFill>
                  <a:srgbClr val="000000">
                    <a:alpha val="100000"/>
                  </a:srgbClr>
                </a:solidFill>
                <a:latin typeface="FangSong"/>
                <a:ea typeface="FangSong"/>
                <a:cs typeface="FangSong"/>
              </a:rPr>
              <a:t>招生对</a:t>
            </a:r>
            <a:r>
              <a:rPr sz="1500" kern="0" spc="80" dirty="0">
                <a:solidFill>
                  <a:srgbClr val="000000">
                    <a:alpha val="100000"/>
                  </a:srgbClr>
                </a:solidFill>
                <a:latin typeface="FangSong"/>
                <a:ea typeface="FangSong"/>
                <a:cs typeface="FangSong"/>
              </a:rPr>
              <a:t>象</a:t>
            </a:r>
            <a:r>
              <a:rPr sz="1500" kern="0" spc="80" dirty="0">
                <a:solidFill>
                  <a:srgbClr val="000000">
                    <a:alpha val="100000"/>
                  </a:srgbClr>
                </a:solidFill>
                <a:latin typeface="Times New Roman"/>
                <a:ea typeface="Times New Roman"/>
                <a:cs typeface="Times New Roman"/>
              </a:rPr>
              <a:t>”</a:t>
            </a:r>
            <a:r>
              <a:rPr sz="1500" kern="0" spc="80" dirty="0">
                <a:solidFill>
                  <a:srgbClr val="000000">
                    <a:alpha val="100000"/>
                  </a:srgbClr>
                </a:solidFill>
                <a:latin typeface="FangSong"/>
                <a:ea typeface="FangSong"/>
                <a:cs typeface="FangSong"/>
              </a:rPr>
              <a:t>基础上，增加浙江、广东有关民族区域自治地方，</a:t>
            </a:r>
            <a:r>
              <a:rPr sz="1500" kern="0" spc="-420" dirty="0">
                <a:solidFill>
                  <a:srgbClr val="000000">
                    <a:alpha val="100000"/>
                  </a:srgbClr>
                </a:solidFill>
                <a:latin typeface="FangSong"/>
                <a:ea typeface="FangSong"/>
                <a:cs typeface="FangSong"/>
              </a:rPr>
              <a:t> </a:t>
            </a:r>
            <a:r>
              <a:rPr sz="1500" kern="0" spc="80" dirty="0">
                <a:solidFill>
                  <a:srgbClr val="000000">
                    <a:alpha val="100000"/>
                  </a:srgbClr>
                </a:solidFill>
                <a:latin typeface="FangSong"/>
                <a:ea typeface="FangSong"/>
                <a:cs typeface="FangSong"/>
              </a:rPr>
              <a:t>以及其他地</a:t>
            </a:r>
            <a:r>
              <a:rPr sz="1500" kern="0" spc="120" dirty="0">
                <a:solidFill>
                  <a:srgbClr val="000000">
                    <a:alpha val="100000"/>
                  </a:srgbClr>
                </a:solidFill>
                <a:latin typeface="FangSong"/>
                <a:ea typeface="FangSong"/>
                <a:cs typeface="FangSong"/>
              </a:rPr>
              <a:t>区的普通高校应届本科少数民族毕业生考生（仅限报考地处内</a:t>
            </a:r>
            <a:r>
              <a:rPr sz="1500" kern="0" spc="110" dirty="0">
                <a:solidFill>
                  <a:srgbClr val="000000">
                    <a:alpha val="100000"/>
                  </a:srgbClr>
                </a:solidFill>
                <a:latin typeface="FangSong"/>
                <a:ea typeface="FangSong"/>
                <a:cs typeface="FangSong"/>
              </a:rPr>
              <a:t>蒙</a:t>
            </a:r>
            <a:r>
              <a:rPr sz="1500" kern="0" spc="120" dirty="0">
                <a:solidFill>
                  <a:srgbClr val="000000">
                    <a:alpha val="100000"/>
                  </a:srgbClr>
                </a:solidFill>
                <a:latin typeface="FangSong"/>
                <a:ea typeface="FangSong"/>
                <a:cs typeface="FangSong"/>
              </a:rPr>
              <a:t>古、广西、海南、贵州、云南、西藏、甘肃、青海、宁夏、新</a:t>
            </a:r>
            <a:r>
              <a:rPr sz="1500" kern="0" spc="110" dirty="0">
                <a:solidFill>
                  <a:srgbClr val="000000">
                    <a:alpha val="100000"/>
                  </a:srgbClr>
                </a:solidFill>
                <a:latin typeface="FangSong"/>
                <a:ea typeface="FangSong"/>
                <a:cs typeface="FangSong"/>
              </a:rPr>
              <a:t>疆</a:t>
            </a:r>
            <a:r>
              <a:rPr sz="1500" kern="0" spc="100" dirty="0">
                <a:solidFill>
                  <a:srgbClr val="000000">
                    <a:alpha val="100000"/>
                  </a:srgbClr>
                </a:solidFill>
                <a:latin typeface="FangSong"/>
                <a:ea typeface="FangSong"/>
                <a:cs typeface="FangSong"/>
              </a:rPr>
              <a:t>等</a:t>
            </a:r>
            <a:r>
              <a:rPr sz="1500" kern="0" spc="-130" dirty="0">
                <a:solidFill>
                  <a:srgbClr val="000000">
                    <a:alpha val="100000"/>
                  </a:srgbClr>
                </a:solidFill>
                <a:latin typeface="FangSong"/>
                <a:ea typeface="FangSong"/>
                <a:cs typeface="FangSong"/>
              </a:rPr>
              <a:t> </a:t>
            </a:r>
            <a:r>
              <a:rPr sz="1500" kern="0" spc="100" dirty="0">
                <a:solidFill>
                  <a:srgbClr val="000000">
                    <a:alpha val="100000"/>
                  </a:srgbClr>
                </a:solidFill>
                <a:latin typeface="Times New Roman"/>
                <a:ea typeface="Times New Roman"/>
                <a:cs typeface="Times New Roman"/>
              </a:rPr>
              <a:t>10 </a:t>
            </a:r>
            <a:r>
              <a:rPr sz="1500" kern="0" spc="100" dirty="0">
                <a:solidFill>
                  <a:srgbClr val="000000">
                    <a:alpha val="100000"/>
                  </a:srgbClr>
                </a:solidFill>
                <a:latin typeface="FangSong"/>
                <a:ea typeface="FangSong"/>
                <a:cs typeface="FangSong"/>
              </a:rPr>
              <a:t>个省区招生单位</a:t>
            </a:r>
            <a:r>
              <a:rPr sz="1500" kern="0" spc="-230" dirty="0">
                <a:solidFill>
                  <a:srgbClr val="000000">
                    <a:alpha val="100000"/>
                  </a:srgbClr>
                </a:solidFill>
                <a:latin typeface="FangSong"/>
                <a:ea typeface="FangSong"/>
                <a:cs typeface="FangSong"/>
              </a:rPr>
              <a:t>）；</a:t>
            </a:r>
            <a:r>
              <a:rPr sz="1500" kern="0" spc="100" dirty="0">
                <a:solidFill>
                  <a:srgbClr val="000000">
                    <a:alpha val="100000"/>
                  </a:srgbClr>
                </a:solidFill>
                <a:latin typeface="FangSong"/>
                <a:ea typeface="FangSong"/>
                <a:cs typeface="FangSong"/>
              </a:rPr>
              <a:t>相应调整硕士生招生单位，将现招收享</a:t>
            </a:r>
            <a:r>
              <a:rPr sz="1500" kern="0" spc="120" dirty="0">
                <a:solidFill>
                  <a:srgbClr val="000000">
                    <a:alpha val="100000"/>
                  </a:srgbClr>
                </a:solidFill>
                <a:latin typeface="FangSong"/>
                <a:ea typeface="FangSong"/>
                <a:cs typeface="FangSong"/>
              </a:rPr>
              <a:t>受</a:t>
            </a:r>
            <a:r>
              <a:rPr sz="1500" kern="0" spc="120" dirty="0">
                <a:solidFill>
                  <a:srgbClr val="000000">
                    <a:alpha val="100000"/>
                  </a:srgbClr>
                </a:solidFill>
                <a:latin typeface="Times New Roman"/>
                <a:ea typeface="Times New Roman"/>
                <a:cs typeface="Times New Roman"/>
              </a:rPr>
              <a:t>“</a:t>
            </a:r>
            <a:r>
              <a:rPr sz="1500" kern="0" spc="120" dirty="0">
                <a:solidFill>
                  <a:srgbClr val="000000">
                    <a:alpha val="100000"/>
                  </a:srgbClr>
                </a:solidFill>
                <a:latin typeface="FangSong"/>
                <a:ea typeface="FangSong"/>
                <a:cs typeface="FangSong"/>
              </a:rPr>
              <a:t>少数民族照顾政策</a:t>
            </a:r>
            <a:r>
              <a:rPr sz="1500" kern="0" spc="120" dirty="0">
                <a:solidFill>
                  <a:srgbClr val="000000">
                    <a:alpha val="100000"/>
                  </a:srgbClr>
                </a:solidFill>
                <a:latin typeface="Times New Roman"/>
                <a:ea typeface="Times New Roman"/>
                <a:cs typeface="Times New Roman"/>
              </a:rPr>
              <a:t>”</a:t>
            </a:r>
            <a:r>
              <a:rPr sz="1500" kern="0" spc="120" dirty="0">
                <a:solidFill>
                  <a:srgbClr val="000000">
                    <a:alpha val="100000"/>
                  </a:srgbClr>
                </a:solidFill>
                <a:latin typeface="FangSong"/>
                <a:ea typeface="FangSong"/>
                <a:cs typeface="FangSong"/>
              </a:rPr>
              <a:t>考生的有关中西部地区招生单位纳入民族</a:t>
            </a:r>
            <a:r>
              <a:rPr sz="1500" kern="0" spc="120" dirty="0">
                <a:solidFill>
                  <a:srgbClr val="000000">
                    <a:alpha val="100000"/>
                  </a:srgbClr>
                </a:solidFill>
                <a:latin typeface="FangSong"/>
                <a:ea typeface="FangSong"/>
                <a:cs typeface="FangSong"/>
              </a:rPr>
              <a:t>骨干计划招生单位；其他政策总体不变，继续实行初试按学科</a:t>
            </a:r>
            <a:r>
              <a:rPr sz="1500" kern="0" spc="110" dirty="0">
                <a:solidFill>
                  <a:srgbClr val="000000">
                    <a:alpha val="100000"/>
                  </a:srgbClr>
                </a:solidFill>
                <a:latin typeface="FangSong"/>
                <a:ea typeface="FangSong"/>
                <a:cs typeface="FangSong"/>
              </a:rPr>
              <a:t>专</a:t>
            </a:r>
            <a:r>
              <a:rPr sz="1500" kern="0" spc="120" dirty="0">
                <a:solidFill>
                  <a:srgbClr val="000000">
                    <a:alpha val="100000"/>
                  </a:srgbClr>
                </a:solidFill>
                <a:latin typeface="FangSong"/>
                <a:ea typeface="FangSong"/>
                <a:cs typeface="FangSong"/>
              </a:rPr>
              <a:t>业分别单独划线、毕业生定向有关民族地区就业等。整合优化</a:t>
            </a:r>
            <a:r>
              <a:rPr sz="1500" kern="0" spc="110" dirty="0">
                <a:solidFill>
                  <a:srgbClr val="000000">
                    <a:alpha val="100000"/>
                  </a:srgbClr>
                </a:solidFill>
                <a:latin typeface="FangSong"/>
                <a:ea typeface="FangSong"/>
                <a:cs typeface="FangSong"/>
              </a:rPr>
              <a:t>后</a:t>
            </a:r>
            <a:r>
              <a:rPr sz="1500" kern="0" spc="80" dirty="0">
                <a:solidFill>
                  <a:srgbClr val="000000">
                    <a:alpha val="100000"/>
                  </a:srgbClr>
                </a:solidFill>
                <a:latin typeface="FangSong"/>
                <a:ea typeface="FangSong"/>
                <a:cs typeface="FangSong"/>
              </a:rPr>
              <a:t>的政策规定，按照</a:t>
            </a:r>
            <a:r>
              <a:rPr sz="1500" kern="0" spc="-270" dirty="0">
                <a:solidFill>
                  <a:srgbClr val="000000">
                    <a:alpha val="100000"/>
                  </a:srgbClr>
                </a:solidFill>
                <a:latin typeface="FangSong"/>
                <a:ea typeface="FangSong"/>
                <a:cs typeface="FangSong"/>
              </a:rPr>
              <a:t> </a:t>
            </a:r>
            <a:r>
              <a:rPr sz="1500" kern="0" spc="80" dirty="0">
                <a:solidFill>
                  <a:srgbClr val="000000">
                    <a:alpha val="100000"/>
                  </a:srgbClr>
                </a:solidFill>
                <a:latin typeface="Times New Roman"/>
                <a:ea typeface="Times New Roman"/>
                <a:cs typeface="Times New Roman"/>
              </a:rPr>
              <a:t>2028 </a:t>
            </a:r>
            <a:r>
              <a:rPr sz="1500" kern="0" spc="80" dirty="0">
                <a:solidFill>
                  <a:srgbClr val="000000">
                    <a:alpha val="100000"/>
                  </a:srgbClr>
                </a:solidFill>
                <a:latin typeface="FangSong"/>
                <a:ea typeface="FangSong"/>
                <a:cs typeface="FangSong"/>
              </a:rPr>
              <a:t>年下达有关计划文件及全国硕士研究生招</a:t>
            </a:r>
            <a:r>
              <a:rPr sz="1500" kern="0" spc="80" dirty="0">
                <a:solidFill>
                  <a:srgbClr val="000000">
                    <a:alpha val="100000"/>
                  </a:srgbClr>
                </a:solidFill>
                <a:latin typeface="FangSong"/>
                <a:ea typeface="FangSong"/>
                <a:cs typeface="FangSong"/>
              </a:rPr>
              <a:t>生工作管理规定执行。各校应在本单位</a:t>
            </a:r>
            <a:r>
              <a:rPr sz="1500" kern="0" spc="-280" dirty="0">
                <a:solidFill>
                  <a:srgbClr val="000000">
                    <a:alpha val="100000"/>
                  </a:srgbClr>
                </a:solidFill>
                <a:latin typeface="FangSong"/>
                <a:ea typeface="FangSong"/>
                <a:cs typeface="FangSong"/>
              </a:rPr>
              <a:t> </a:t>
            </a:r>
            <a:r>
              <a:rPr sz="1500" kern="0" spc="80" dirty="0">
                <a:solidFill>
                  <a:srgbClr val="000000">
                    <a:alpha val="100000"/>
                  </a:srgbClr>
                </a:solidFill>
                <a:latin typeface="Times New Roman"/>
                <a:ea typeface="Times New Roman"/>
                <a:cs typeface="Times New Roman"/>
              </a:rPr>
              <a:t>2027 </a:t>
            </a:r>
            <a:r>
              <a:rPr sz="1500" kern="0" spc="80" dirty="0">
                <a:solidFill>
                  <a:srgbClr val="000000">
                    <a:alpha val="100000"/>
                  </a:srgbClr>
                </a:solidFill>
                <a:latin typeface="FangSong"/>
                <a:ea typeface="FangSong"/>
                <a:cs typeface="FangSong"/>
              </a:rPr>
              <a:t>年硕士研究生招生简</a:t>
            </a:r>
            <a:r>
              <a:rPr sz="1500" kern="0" spc="10" dirty="0">
                <a:solidFill>
                  <a:srgbClr val="000000">
                    <a:alpha val="100000"/>
                  </a:srgbClr>
                </a:solidFill>
                <a:latin typeface="FangSong"/>
                <a:ea typeface="FangSong"/>
                <a:cs typeface="FangSong"/>
              </a:rPr>
              <a:t>章等有关文件中，对上述政策调整提前部署、预作安排、做好说明。</a:t>
            </a:r>
            <a:endParaRPr sz="1500" dirty="0">
              <a:latin typeface="FangSong"/>
              <a:ea typeface="FangSong"/>
              <a:cs typeface="FangSong"/>
            </a:endParaRPr>
          </a:p>
          <a:p>
            <a:pPr marL="15240" indent="502919" algn="l" rtl="0" eaLnBrk="0">
              <a:lnSpc>
                <a:spcPct val="160000"/>
              </a:lnSpc>
              <a:spcBef>
                <a:spcPts val="145"/>
              </a:spcBef>
              <a:tabLst/>
            </a:pPr>
            <a:r>
              <a:rPr sz="1500" kern="0" spc="10" dirty="0">
                <a:solidFill>
                  <a:srgbClr val="000000">
                    <a:alpha val="100000"/>
                  </a:srgbClr>
                </a:solidFill>
                <a:latin typeface="FangSong"/>
                <a:ea typeface="FangSong"/>
                <a:cs typeface="FangSong"/>
              </a:rPr>
              <a:t>（二）骨干计划编制和下达均在骨干计划数字化管理平台（</a:t>
            </a:r>
            <a:r>
              <a:rPr sz="1500" kern="0" spc="-18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以</a:t>
            </a:r>
            <a:r>
              <a:rPr sz="1500" kern="0" spc="120" dirty="0">
                <a:solidFill>
                  <a:srgbClr val="000000">
                    <a:alpha val="100000"/>
                  </a:srgbClr>
                </a:solidFill>
                <a:latin typeface="FangSong"/>
                <a:ea typeface="FangSong"/>
                <a:cs typeface="FangSong"/>
              </a:rPr>
              <a:t>下简称</a:t>
            </a:r>
            <a:r>
              <a:rPr sz="1500" kern="0" spc="120" dirty="0">
                <a:solidFill>
                  <a:srgbClr val="000000">
                    <a:alpha val="100000"/>
                  </a:srgbClr>
                </a:solidFill>
                <a:latin typeface="Times New Roman"/>
                <a:ea typeface="Times New Roman"/>
                <a:cs typeface="Times New Roman"/>
              </a:rPr>
              <a:t>“</a:t>
            </a:r>
            <a:r>
              <a:rPr sz="1500" kern="0" spc="-270" dirty="0">
                <a:solidFill>
                  <a:srgbClr val="000000">
                    <a:alpha val="100000"/>
                  </a:srgbClr>
                </a:solidFill>
                <a:latin typeface="Times New Roman"/>
                <a:ea typeface="Times New Roman"/>
                <a:cs typeface="Times New Roman"/>
              </a:rPr>
              <a:t> </a:t>
            </a:r>
            <a:r>
              <a:rPr sz="1500" kern="0" spc="120" dirty="0">
                <a:solidFill>
                  <a:srgbClr val="000000">
                    <a:alpha val="100000"/>
                  </a:srgbClr>
                </a:solidFill>
                <a:latin typeface="FangSong"/>
                <a:ea typeface="FangSong"/>
                <a:cs typeface="FangSong"/>
              </a:rPr>
              <a:t>平台</a:t>
            </a:r>
            <a:r>
              <a:rPr sz="1500" kern="0" spc="120" dirty="0">
                <a:solidFill>
                  <a:srgbClr val="000000">
                    <a:alpha val="100000"/>
                  </a:srgbClr>
                </a:solidFill>
                <a:latin typeface="Times New Roman"/>
                <a:ea typeface="Times New Roman"/>
                <a:cs typeface="Times New Roman"/>
              </a:rPr>
              <a:t>”</a:t>
            </a:r>
            <a:r>
              <a:rPr sz="1500" kern="0" spc="120" dirty="0">
                <a:solidFill>
                  <a:srgbClr val="000000">
                    <a:alpha val="100000"/>
                  </a:srgbClr>
                </a:solidFill>
                <a:latin typeface="FangSong"/>
                <a:ea typeface="FangSong"/>
                <a:cs typeface="FangSong"/>
              </a:rPr>
              <a:t>）进行。招生单位、考生</a:t>
            </a:r>
            <a:r>
              <a:rPr sz="1500" kern="0" spc="110" dirty="0">
                <a:solidFill>
                  <a:srgbClr val="000000">
                    <a:alpha val="100000"/>
                  </a:srgbClr>
                </a:solidFill>
                <a:latin typeface="FangSong"/>
                <a:ea typeface="FangSong"/>
                <a:cs typeface="FangSong"/>
              </a:rPr>
              <a:t>所在工作单位（仅限在职</a:t>
            </a:r>
            <a:r>
              <a:rPr sz="1500" kern="0" spc="60" dirty="0">
                <a:solidFill>
                  <a:srgbClr val="000000">
                    <a:alpha val="100000"/>
                  </a:srgbClr>
                </a:solidFill>
                <a:latin typeface="FangSong"/>
                <a:ea typeface="FangSong"/>
                <a:cs typeface="FangSong"/>
              </a:rPr>
              <a:t>考生）、省级教育行政部门通过平台开展考生资格审核、就业协议</a:t>
            </a:r>
            <a:r>
              <a:rPr sz="1500" kern="0" spc="100" dirty="0">
                <a:solidFill>
                  <a:srgbClr val="000000">
                    <a:alpha val="100000"/>
                  </a:srgbClr>
                </a:solidFill>
                <a:latin typeface="FangSong"/>
                <a:ea typeface="FangSong"/>
                <a:cs typeface="FangSong"/>
              </a:rPr>
              <a:t>签订等工作，</a:t>
            </a:r>
            <a:r>
              <a:rPr sz="1500" kern="0" spc="-350" dirty="0">
                <a:solidFill>
                  <a:srgbClr val="000000">
                    <a:alpha val="100000"/>
                  </a:srgbClr>
                </a:solidFill>
                <a:latin typeface="FangSong"/>
                <a:ea typeface="FangSong"/>
                <a:cs typeface="FangSong"/>
              </a:rPr>
              <a:t> </a:t>
            </a:r>
            <a:r>
              <a:rPr sz="1500" kern="0" spc="100" dirty="0">
                <a:solidFill>
                  <a:srgbClr val="000000">
                    <a:alpha val="100000"/>
                  </a:srgbClr>
                </a:solidFill>
                <a:latin typeface="FangSong"/>
                <a:ea typeface="FangSong"/>
                <a:cs typeface="FangSong"/>
              </a:rPr>
              <a:t>同步做好线下材料保管。考生录取并报到入学后，</a:t>
            </a:r>
            <a:r>
              <a:rPr sz="1500" kern="0" spc="120" dirty="0">
                <a:solidFill>
                  <a:srgbClr val="000000">
                    <a:alpha val="100000"/>
                  </a:srgbClr>
                </a:solidFill>
                <a:latin typeface="FangSong"/>
                <a:ea typeface="FangSong"/>
                <a:cs typeface="FangSong"/>
              </a:rPr>
              <a:t>招生单位要统筹安排，继续通过平台更新学生管理登记</a:t>
            </a:r>
            <a:r>
              <a:rPr sz="1500" kern="0" spc="110" dirty="0">
                <a:solidFill>
                  <a:srgbClr val="000000">
                    <a:alpha val="100000"/>
                  </a:srgbClr>
                </a:solidFill>
                <a:latin typeface="FangSong"/>
                <a:ea typeface="FangSong"/>
                <a:cs typeface="FangSong"/>
              </a:rPr>
              <a:t>，实现全</a:t>
            </a:r>
            <a:r>
              <a:rPr sz="1500" kern="0" spc="60" dirty="0">
                <a:solidFill>
                  <a:srgbClr val="000000">
                    <a:alpha val="100000"/>
                  </a:srgbClr>
                </a:solidFill>
                <a:latin typeface="FangSong"/>
                <a:ea typeface="FangSong"/>
                <a:cs typeface="FangSong"/>
              </a:rPr>
              <a:t>流程管理。</a:t>
            </a:r>
            <a:endParaRPr sz="1500" dirty="0">
              <a:latin typeface="FangSong"/>
              <a:ea typeface="FangSong"/>
              <a:cs typeface="FangSong"/>
            </a:endParaRPr>
          </a:p>
          <a:p>
            <a:pPr marL="20954" indent="497205" algn="l" rtl="0" eaLnBrk="0">
              <a:lnSpc>
                <a:spcPct val="159000"/>
              </a:lnSpc>
              <a:spcBef>
                <a:spcPts val="73"/>
              </a:spcBef>
              <a:tabLst/>
            </a:pPr>
            <a:r>
              <a:rPr sz="1500" kern="0" spc="80" dirty="0">
                <a:solidFill>
                  <a:srgbClr val="000000">
                    <a:alpha val="100000"/>
                  </a:srgbClr>
                </a:solidFill>
                <a:latin typeface="FangSong"/>
                <a:ea typeface="FangSong"/>
                <a:cs typeface="FangSong"/>
              </a:rPr>
              <a:t>（</a:t>
            </a:r>
            <a:r>
              <a:rPr sz="1500" kern="0" spc="-330" dirty="0">
                <a:solidFill>
                  <a:srgbClr val="000000">
                    <a:alpha val="100000"/>
                  </a:srgbClr>
                </a:solidFill>
                <a:latin typeface="FangSong"/>
                <a:ea typeface="FangSong"/>
                <a:cs typeface="FangSong"/>
              </a:rPr>
              <a:t> </a:t>
            </a:r>
            <a:r>
              <a:rPr sz="1500" kern="0" spc="80" dirty="0">
                <a:solidFill>
                  <a:srgbClr val="000000">
                    <a:alpha val="100000"/>
                  </a:srgbClr>
                </a:solidFill>
                <a:latin typeface="FangSong"/>
                <a:ea typeface="FangSong"/>
                <a:cs typeface="FangSong"/>
              </a:rPr>
              <a:t>三）招生单位是骨干</a:t>
            </a:r>
            <a:r>
              <a:rPr sz="1500" kern="0" spc="70" dirty="0">
                <a:solidFill>
                  <a:srgbClr val="000000">
                    <a:alpha val="100000"/>
                  </a:srgbClr>
                </a:solidFill>
                <a:latin typeface="FangSong"/>
                <a:ea typeface="FangSong"/>
                <a:cs typeface="FangSong"/>
              </a:rPr>
              <a:t>计划研究生招生、培养、管理工作责</a:t>
            </a:r>
            <a:r>
              <a:rPr sz="1500" kern="0" spc="100" dirty="0">
                <a:solidFill>
                  <a:srgbClr val="000000">
                    <a:alpha val="100000"/>
                  </a:srgbClr>
                </a:solidFill>
                <a:latin typeface="FangSong"/>
                <a:ea typeface="FangSong"/>
                <a:cs typeface="FangSong"/>
              </a:rPr>
              <a:t>任主体，应对骨干计划研究生坚持</a:t>
            </a:r>
            <a:r>
              <a:rPr sz="1500" kern="0" spc="100" dirty="0">
                <a:solidFill>
                  <a:srgbClr val="000000">
                    <a:alpha val="100000"/>
                  </a:srgbClr>
                </a:solidFill>
                <a:latin typeface="Times New Roman"/>
                <a:ea typeface="Times New Roman"/>
                <a:cs typeface="Times New Roman"/>
              </a:rPr>
              <a:t>“</a:t>
            </a:r>
            <a:r>
              <a:rPr sz="1500" kern="0" spc="-210" dirty="0">
                <a:solidFill>
                  <a:srgbClr val="000000">
                    <a:alpha val="100000"/>
                  </a:srgbClr>
                </a:solidFill>
                <a:latin typeface="Times New Roman"/>
                <a:ea typeface="Times New Roman"/>
                <a:cs typeface="Times New Roman"/>
              </a:rPr>
              <a:t> </a:t>
            </a:r>
            <a:r>
              <a:rPr sz="1500" kern="0" spc="100" dirty="0">
                <a:solidFill>
                  <a:srgbClr val="000000">
                    <a:alpha val="100000"/>
                  </a:srgbClr>
                </a:solidFill>
                <a:latin typeface="FangSong"/>
                <a:ea typeface="FangSong"/>
                <a:cs typeface="FangSong"/>
              </a:rPr>
              <a:t>爱、严、细</a:t>
            </a:r>
            <a:r>
              <a:rPr sz="1500" kern="0" spc="90" dirty="0">
                <a:solidFill>
                  <a:srgbClr val="000000">
                    <a:alpha val="100000"/>
                  </a:srgbClr>
                </a:solidFill>
                <a:latin typeface="Times New Roman"/>
                <a:ea typeface="Times New Roman"/>
                <a:cs typeface="Times New Roman"/>
              </a:rPr>
              <a:t>”</a:t>
            </a:r>
            <a:r>
              <a:rPr sz="1500" kern="0" spc="-240" dirty="0">
                <a:solidFill>
                  <a:srgbClr val="000000">
                    <a:alpha val="100000"/>
                  </a:srgbClr>
                </a:solidFill>
                <a:latin typeface="Times New Roman"/>
                <a:ea typeface="Times New Roman"/>
                <a:cs typeface="Times New Roman"/>
              </a:rPr>
              <a:t> </a:t>
            </a:r>
            <a:r>
              <a:rPr sz="1500" kern="0" spc="90" dirty="0">
                <a:solidFill>
                  <a:srgbClr val="000000">
                    <a:alpha val="100000"/>
                  </a:srgbClr>
                </a:solidFill>
                <a:latin typeface="FangSong"/>
                <a:ea typeface="FangSong"/>
                <a:cs typeface="FangSong"/>
              </a:rPr>
              <a:t>原则，</a:t>
            </a:r>
            <a:r>
              <a:rPr sz="1500" kern="0" spc="-440" dirty="0">
                <a:solidFill>
                  <a:srgbClr val="000000">
                    <a:alpha val="100000"/>
                  </a:srgbClr>
                </a:solidFill>
                <a:latin typeface="FangSong"/>
                <a:ea typeface="FangSong"/>
                <a:cs typeface="FangSong"/>
              </a:rPr>
              <a:t> </a:t>
            </a:r>
            <a:r>
              <a:rPr sz="1500" kern="0" spc="90" dirty="0">
                <a:solidFill>
                  <a:srgbClr val="000000">
                    <a:alpha val="100000"/>
                  </a:srgbClr>
                </a:solidFill>
                <a:latin typeface="FangSong"/>
                <a:ea typeface="FangSong"/>
                <a:cs typeface="FangSong"/>
              </a:rPr>
              <a:t>与其他普</a:t>
            </a:r>
            <a:endParaRPr sz="1500" dirty="0">
              <a:latin typeface="FangSong"/>
              <a:ea typeface="FangSong"/>
              <a:cs typeface="FangSong"/>
            </a:endParaRPr>
          </a:p>
        </p:txBody>
      </p:sp>
      <p:sp>
        <p:nvSpPr>
          <p:cNvPr id="24" name="textbox 24"/>
          <p:cNvSpPr/>
          <p:nvPr/>
        </p:nvSpPr>
        <p:spPr>
          <a:xfrm>
            <a:off x="6202171" y="9941469"/>
            <a:ext cx="473075" cy="162560"/>
          </a:xfrm>
          <a:prstGeom prst="rect">
            <a:avLst/>
          </a:prstGeom>
          <a:noFill/>
          <a:ln w="0" cap="flat">
            <a:noFill/>
            <a:prstDash val="solid"/>
            <a:miter lim="0"/>
          </a:ln>
        </p:spPr>
        <p:txBody>
          <a:bodyPr vert="horz" wrap="square" lIns="0" tIns="0" rIns="0" bIns="0"/>
          <a:lstStyle/>
          <a:p>
            <a:pPr algn="l" rtl="0" eaLnBrk="0">
              <a:lnSpc>
                <a:spcPct val="84127"/>
              </a:lnSpc>
              <a:tabLst/>
            </a:pPr>
            <a:endParaRPr sz="100" dirty="0">
              <a:latin typeface="Arial"/>
              <a:ea typeface="Arial"/>
              <a:cs typeface="Arial"/>
            </a:endParaRPr>
          </a:p>
          <a:p>
            <a:pPr marL="12700" algn="l" rtl="0" eaLnBrk="0">
              <a:lnSpc>
                <a:spcPct val="69000"/>
              </a:lnSpc>
              <a:tabLst/>
            </a:pPr>
            <a:r>
              <a:rPr sz="1300" kern="0" spc="80" dirty="0">
                <a:solidFill>
                  <a:srgbClr val="000000">
                    <a:alpha val="100000"/>
                  </a:srgbClr>
                </a:solidFill>
                <a:latin typeface="Times New Roman"/>
                <a:ea typeface="Times New Roman"/>
                <a:cs typeface="Times New Roman"/>
              </a:rPr>
              <a:t>—5—</a:t>
            </a:r>
            <a:endParaRPr sz="1300" dirty="0">
              <a:latin typeface="Times New Roman"/>
              <a:ea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6"/>
          <p:cNvSpPr/>
          <p:nvPr/>
        </p:nvSpPr>
        <p:spPr>
          <a:xfrm>
            <a:off x="889619" y="1188363"/>
            <a:ext cx="5786120" cy="8354059"/>
          </a:xfrm>
          <a:prstGeom prst="rect">
            <a:avLst/>
          </a:prstGeom>
          <a:noFill/>
          <a:ln w="0" cap="flat">
            <a:noFill/>
            <a:prstDash val="solid"/>
            <a:miter lim="0"/>
          </a:ln>
        </p:spPr>
        <p:txBody>
          <a:bodyPr vert="horz" wrap="square" lIns="0" tIns="0" rIns="0" bIns="0"/>
          <a:lstStyle/>
          <a:p>
            <a:pPr algn="l" rtl="0" eaLnBrk="0">
              <a:lnSpc>
                <a:spcPct val="90102"/>
              </a:lnSpc>
              <a:tabLst/>
            </a:pPr>
            <a:endParaRPr sz="100" dirty="0">
              <a:latin typeface="Arial"/>
              <a:ea typeface="Arial"/>
              <a:cs typeface="Arial"/>
            </a:endParaRPr>
          </a:p>
          <a:p>
            <a:pPr marL="22225" algn="l" rtl="0" eaLnBrk="0">
              <a:lnSpc>
                <a:spcPct val="88000"/>
              </a:lnSpc>
              <a:tabLst/>
            </a:pPr>
            <a:r>
              <a:rPr sz="1500" kern="0" spc="110" dirty="0">
                <a:solidFill>
                  <a:srgbClr val="000000">
                    <a:alpha val="100000"/>
                  </a:srgbClr>
                </a:solidFill>
                <a:latin typeface="FangSong"/>
                <a:ea typeface="FangSong"/>
                <a:cs typeface="FangSong"/>
              </a:rPr>
              <a:t>通类招生计划录取研究生实行统一标准、统一要求、统一管理，</a:t>
            </a:r>
            <a:endParaRPr sz="1500" dirty="0">
              <a:latin typeface="FangSong"/>
              <a:ea typeface="FangSong"/>
              <a:cs typeface="FangSong"/>
            </a:endParaRPr>
          </a:p>
          <a:p>
            <a:pPr marL="20320" indent="635" algn="l" rtl="0" eaLnBrk="0">
              <a:lnSpc>
                <a:spcPct val="164000"/>
              </a:lnSpc>
              <a:spcBef>
                <a:spcPts val="29"/>
              </a:spcBef>
              <a:tabLst/>
            </a:pPr>
            <a:r>
              <a:rPr sz="1500" kern="0" spc="120" dirty="0">
                <a:solidFill>
                  <a:srgbClr val="000000">
                    <a:alpha val="100000"/>
                  </a:srgbClr>
                </a:solidFill>
                <a:latin typeface="FangSong"/>
                <a:ea typeface="FangSong"/>
                <a:cs typeface="FangSong"/>
              </a:rPr>
              <a:t>不降低培养、管理标准。涉及骨干计划研究</a:t>
            </a:r>
            <a:r>
              <a:rPr sz="1500" kern="0" spc="110" dirty="0">
                <a:solidFill>
                  <a:srgbClr val="000000">
                    <a:alpha val="100000"/>
                  </a:srgbClr>
                </a:solidFill>
                <a:latin typeface="FangSong"/>
                <a:ea typeface="FangSong"/>
                <a:cs typeface="FangSong"/>
              </a:rPr>
              <a:t>生修业年限、培养经</a:t>
            </a:r>
            <a:r>
              <a:rPr sz="1500" kern="0" spc="120" dirty="0">
                <a:solidFill>
                  <a:srgbClr val="000000">
                    <a:alpha val="100000"/>
                  </a:srgbClr>
                </a:solidFill>
                <a:latin typeface="FangSong"/>
                <a:ea typeface="FangSong"/>
                <a:cs typeface="FangSong"/>
              </a:rPr>
              <a:t>费、学业奖助等在校期间教育管理服务各类事</a:t>
            </a:r>
            <a:r>
              <a:rPr sz="1500" kern="0" spc="110" dirty="0">
                <a:solidFill>
                  <a:srgbClr val="000000">
                    <a:alpha val="100000"/>
                  </a:srgbClr>
                </a:solidFill>
                <a:latin typeface="FangSong"/>
                <a:ea typeface="FangSong"/>
                <a:cs typeface="FangSong"/>
              </a:rPr>
              <a:t>项，与其他普通类</a:t>
            </a:r>
            <a:r>
              <a:rPr sz="1500" kern="0" spc="90" dirty="0">
                <a:solidFill>
                  <a:srgbClr val="000000">
                    <a:alpha val="100000"/>
                  </a:srgbClr>
                </a:solidFill>
                <a:latin typeface="FangSong"/>
                <a:ea typeface="FangSong"/>
                <a:cs typeface="FangSong"/>
              </a:rPr>
              <a:t>招生计划录取研究生一致，按照招生单位规定执行。</a:t>
            </a:r>
            <a:endParaRPr sz="1500" dirty="0">
              <a:latin typeface="FangSong"/>
              <a:ea typeface="FangSong"/>
              <a:cs typeface="FangSong"/>
            </a:endParaRPr>
          </a:p>
          <a:p>
            <a:pPr marL="22225" indent="495300" algn="l" rtl="0" eaLnBrk="0">
              <a:lnSpc>
                <a:spcPct val="160000"/>
              </a:lnSpc>
              <a:spcBef>
                <a:spcPts val="60"/>
              </a:spcBef>
              <a:tabLst/>
            </a:pPr>
            <a:r>
              <a:rPr sz="1500" kern="0" spc="80" dirty="0">
                <a:solidFill>
                  <a:srgbClr val="000000">
                    <a:alpha val="100000"/>
                  </a:srgbClr>
                </a:solidFill>
                <a:latin typeface="FangSong"/>
                <a:ea typeface="FangSong"/>
                <a:cs typeface="FangSong"/>
              </a:rPr>
              <a:t>（四）</a:t>
            </a:r>
            <a:r>
              <a:rPr sz="1500" kern="0" spc="-440" dirty="0">
                <a:solidFill>
                  <a:srgbClr val="000000">
                    <a:alpha val="100000"/>
                  </a:srgbClr>
                </a:solidFill>
                <a:latin typeface="FangSong"/>
                <a:ea typeface="FangSong"/>
                <a:cs typeface="FangSong"/>
              </a:rPr>
              <a:t> </a:t>
            </a:r>
            <a:r>
              <a:rPr sz="1500" kern="0" spc="80" dirty="0">
                <a:solidFill>
                  <a:srgbClr val="000000">
                    <a:alpha val="100000"/>
                  </a:srgbClr>
                </a:solidFill>
                <a:latin typeface="FangSong"/>
                <a:ea typeface="FangSong"/>
                <a:cs typeface="FangSong"/>
              </a:rPr>
              <a:t>骨干计划研究生毕业后，履行定向协议回</a:t>
            </a:r>
            <a:r>
              <a:rPr sz="1500" kern="0" spc="70" dirty="0">
                <a:solidFill>
                  <a:srgbClr val="000000">
                    <a:alpha val="100000"/>
                  </a:srgbClr>
                </a:solidFill>
                <a:latin typeface="FangSong"/>
                <a:ea typeface="FangSong"/>
                <a:cs typeface="FangSong"/>
              </a:rPr>
              <a:t>定向地区和</a:t>
            </a:r>
            <a:r>
              <a:rPr sz="1500" kern="0" spc="110" dirty="0">
                <a:solidFill>
                  <a:srgbClr val="000000">
                    <a:alpha val="100000"/>
                  </a:srgbClr>
                </a:solidFill>
                <a:latin typeface="FangSong"/>
                <a:ea typeface="FangSong"/>
                <a:cs typeface="FangSong"/>
              </a:rPr>
              <a:t>单位就业。其中，在职研究生落实</a:t>
            </a:r>
            <a:r>
              <a:rPr sz="1500" kern="0" spc="100" dirty="0">
                <a:solidFill>
                  <a:srgbClr val="000000">
                    <a:alpha val="100000"/>
                  </a:srgbClr>
                </a:solidFill>
                <a:latin typeface="FangSong"/>
                <a:ea typeface="FangSong"/>
                <a:cs typeface="FangSong"/>
              </a:rPr>
              <a:t>毕业去向至原工作单位；</a:t>
            </a:r>
            <a:r>
              <a:rPr sz="1500" kern="0" spc="-440" dirty="0">
                <a:solidFill>
                  <a:srgbClr val="000000">
                    <a:alpha val="100000"/>
                  </a:srgbClr>
                </a:solidFill>
                <a:latin typeface="FangSong"/>
                <a:ea typeface="FangSong"/>
                <a:cs typeface="FangSong"/>
              </a:rPr>
              <a:t> </a:t>
            </a:r>
            <a:r>
              <a:rPr sz="1500" kern="0" spc="100" dirty="0">
                <a:solidFill>
                  <a:srgbClr val="000000">
                    <a:alpha val="100000"/>
                  </a:srgbClr>
                </a:solidFill>
                <a:latin typeface="FangSong"/>
                <a:ea typeface="FangSong"/>
                <a:cs typeface="FangSong"/>
              </a:rPr>
              <a:t>非在</a:t>
            </a:r>
            <a:r>
              <a:rPr sz="1500" kern="0" spc="120" dirty="0">
                <a:solidFill>
                  <a:srgbClr val="000000">
                    <a:alpha val="100000"/>
                  </a:srgbClr>
                </a:solidFill>
                <a:latin typeface="FangSong"/>
                <a:ea typeface="FangSong"/>
                <a:cs typeface="FangSong"/>
              </a:rPr>
              <a:t>职研究生落实毕业去向至定向地区就</a:t>
            </a:r>
            <a:r>
              <a:rPr sz="1500" kern="0" spc="110" dirty="0">
                <a:solidFill>
                  <a:srgbClr val="000000">
                    <a:alpha val="100000"/>
                  </a:srgbClr>
                </a:solidFill>
                <a:latin typeface="FangSong"/>
                <a:ea typeface="FangSong"/>
                <a:cs typeface="FangSong"/>
              </a:rPr>
              <a:t>业单位；毕业离校时仍未就</a:t>
            </a:r>
            <a:r>
              <a:rPr sz="1500" kern="0" spc="120" dirty="0">
                <a:solidFill>
                  <a:srgbClr val="000000">
                    <a:alpha val="100000"/>
                  </a:srgbClr>
                </a:solidFill>
                <a:latin typeface="FangSong"/>
                <a:ea typeface="FangSong"/>
                <a:cs typeface="FangSong"/>
              </a:rPr>
              <a:t>业的非在职研究生落实毕业去向至湖南省教</a:t>
            </a:r>
            <a:r>
              <a:rPr sz="1500" kern="0" spc="110" dirty="0">
                <a:solidFill>
                  <a:srgbClr val="000000">
                    <a:alpha val="100000"/>
                  </a:srgbClr>
                </a:solidFill>
                <a:latin typeface="FangSong"/>
                <a:ea typeface="FangSong"/>
                <a:cs typeface="FangSong"/>
              </a:rPr>
              <a:t>育厅。毕业研究生毕</a:t>
            </a:r>
            <a:r>
              <a:rPr sz="1500" kern="0" spc="90" dirty="0">
                <a:solidFill>
                  <a:srgbClr val="000000">
                    <a:alpha val="100000"/>
                  </a:srgbClr>
                </a:solidFill>
                <a:latin typeface="FangSong"/>
                <a:ea typeface="FangSong"/>
                <a:cs typeface="FangSong"/>
              </a:rPr>
              <a:t>业证书、学位证书、档案转回原工作单位或省就业指导中心。</a:t>
            </a:r>
            <a:endParaRPr sz="1500" dirty="0">
              <a:latin typeface="FangSong"/>
              <a:ea typeface="FangSong"/>
              <a:cs typeface="FangSong"/>
            </a:endParaRPr>
          </a:p>
          <a:p>
            <a:pPr marL="23495" indent="494030" algn="l" rtl="0" eaLnBrk="0">
              <a:lnSpc>
                <a:spcPct val="160000"/>
              </a:lnSpc>
              <a:spcBef>
                <a:spcPts val="146"/>
              </a:spcBef>
              <a:tabLst/>
            </a:pPr>
            <a:r>
              <a:rPr sz="1500" kern="0" spc="90" dirty="0">
                <a:solidFill>
                  <a:srgbClr val="000000">
                    <a:alpha val="100000"/>
                  </a:srgbClr>
                </a:solidFill>
                <a:latin typeface="FangSong"/>
                <a:ea typeface="FangSong"/>
                <a:cs typeface="FangSong"/>
              </a:rPr>
              <a:t>（五）未经省教育厅和在职研究生原工作单位同意，我省骨</a:t>
            </a:r>
            <a:r>
              <a:rPr sz="1500" kern="0" spc="120" dirty="0">
                <a:solidFill>
                  <a:srgbClr val="000000">
                    <a:alpha val="100000"/>
                  </a:srgbClr>
                </a:solidFill>
                <a:latin typeface="FangSong"/>
                <a:ea typeface="FangSong"/>
                <a:cs typeface="FangSong"/>
              </a:rPr>
              <a:t>干计划硕士研究生在学期间和服务期</a:t>
            </a:r>
            <a:r>
              <a:rPr sz="1500" kern="0" spc="110" dirty="0">
                <a:solidFill>
                  <a:srgbClr val="000000">
                    <a:alpha val="100000"/>
                  </a:srgbClr>
                </a:solidFill>
                <a:latin typeface="FangSong"/>
                <a:ea typeface="FangSong"/>
                <a:cs typeface="FangSong"/>
              </a:rPr>
              <a:t>内不得报考博士研究生；经</a:t>
            </a:r>
            <a:r>
              <a:rPr sz="1500" kern="0" spc="110" dirty="0">
                <a:solidFill>
                  <a:srgbClr val="000000">
                    <a:alpha val="100000"/>
                  </a:srgbClr>
                </a:solidFill>
                <a:latin typeface="FangSong"/>
                <a:ea typeface="FangSong"/>
                <a:cs typeface="FangSong"/>
              </a:rPr>
              <a:t>省教育厅和在职研究生原工作单</a:t>
            </a:r>
            <a:r>
              <a:rPr sz="1500" kern="0" spc="100" dirty="0">
                <a:solidFill>
                  <a:srgbClr val="000000">
                    <a:alpha val="100000"/>
                  </a:srgbClr>
                </a:solidFill>
                <a:latin typeface="FangSong"/>
                <a:ea typeface="FangSong"/>
                <a:cs typeface="FangSong"/>
              </a:rPr>
              <a:t>位同意，</a:t>
            </a:r>
            <a:r>
              <a:rPr sz="1500" kern="0" spc="-450" dirty="0">
                <a:solidFill>
                  <a:srgbClr val="000000">
                    <a:alpha val="100000"/>
                  </a:srgbClr>
                </a:solidFill>
                <a:latin typeface="FangSong"/>
                <a:ea typeface="FangSong"/>
                <a:cs typeface="FangSong"/>
              </a:rPr>
              <a:t> </a:t>
            </a:r>
            <a:r>
              <a:rPr sz="1500" kern="0" spc="100" dirty="0">
                <a:solidFill>
                  <a:srgbClr val="000000">
                    <a:alpha val="100000"/>
                  </a:srgbClr>
                </a:solidFill>
                <a:latin typeface="FangSong"/>
                <a:ea typeface="FangSong"/>
                <a:cs typeface="FangSong"/>
              </a:rPr>
              <a:t>骨干计划硕士研究生在</a:t>
            </a:r>
            <a:r>
              <a:rPr sz="1500" kern="0" spc="120" dirty="0">
                <a:solidFill>
                  <a:srgbClr val="000000">
                    <a:alpha val="100000"/>
                  </a:srgbClr>
                </a:solidFill>
                <a:latin typeface="FangSong"/>
                <a:ea typeface="FangSong"/>
                <a:cs typeface="FangSong"/>
              </a:rPr>
              <a:t>学期间和服务期内可报考骨干计划博士研</a:t>
            </a:r>
            <a:r>
              <a:rPr sz="1500" kern="0" spc="110" dirty="0">
                <a:solidFill>
                  <a:srgbClr val="000000">
                    <a:alpha val="100000"/>
                  </a:srgbClr>
                </a:solidFill>
                <a:latin typeface="FangSong"/>
                <a:ea typeface="FangSong"/>
                <a:cs typeface="FangSong"/>
              </a:rPr>
              <a:t>究生并签订骨干计划博</a:t>
            </a:r>
            <a:r>
              <a:rPr sz="1500" kern="0" spc="90" dirty="0">
                <a:solidFill>
                  <a:srgbClr val="000000">
                    <a:alpha val="100000"/>
                  </a:srgbClr>
                </a:solidFill>
                <a:latin typeface="FangSong"/>
                <a:ea typeface="FangSong"/>
                <a:cs typeface="FangSong"/>
              </a:rPr>
              <a:t>士研究生定向协议书，毕业后服务年限按新协议重新计算。</a:t>
            </a:r>
            <a:endParaRPr sz="1500" dirty="0">
              <a:latin typeface="FangSong"/>
              <a:ea typeface="FangSong"/>
              <a:cs typeface="FangSong"/>
            </a:endParaRPr>
          </a:p>
          <a:p>
            <a:pPr marL="19684" indent="497840" algn="l" rtl="0" eaLnBrk="0">
              <a:lnSpc>
                <a:spcPct val="160000"/>
              </a:lnSpc>
              <a:spcBef>
                <a:spcPts val="182"/>
              </a:spcBef>
              <a:tabLst/>
            </a:pPr>
            <a:r>
              <a:rPr sz="1500" kern="0" spc="80" dirty="0">
                <a:solidFill>
                  <a:srgbClr val="000000">
                    <a:alpha val="100000"/>
                  </a:srgbClr>
                </a:solidFill>
                <a:latin typeface="FangSong"/>
                <a:ea typeface="FangSong"/>
                <a:cs typeface="FangSong"/>
              </a:rPr>
              <a:t>（六）</a:t>
            </a:r>
            <a:r>
              <a:rPr sz="1500" kern="0" spc="-440" dirty="0">
                <a:solidFill>
                  <a:srgbClr val="000000">
                    <a:alpha val="100000"/>
                  </a:srgbClr>
                </a:solidFill>
                <a:latin typeface="FangSong"/>
                <a:ea typeface="FangSong"/>
                <a:cs typeface="FangSong"/>
              </a:rPr>
              <a:t> </a:t>
            </a:r>
            <a:r>
              <a:rPr sz="1500" kern="0" spc="80" dirty="0">
                <a:solidFill>
                  <a:srgbClr val="000000">
                    <a:alpha val="100000"/>
                  </a:srgbClr>
                </a:solidFill>
                <a:latin typeface="FangSong"/>
                <a:ea typeface="FangSong"/>
                <a:cs typeface="FangSong"/>
              </a:rPr>
              <a:t>骨干计划招生是全国研究生招生的一部分，</a:t>
            </a:r>
            <a:r>
              <a:rPr sz="1500" kern="0" spc="70" dirty="0">
                <a:solidFill>
                  <a:srgbClr val="000000">
                    <a:alpha val="100000"/>
                  </a:srgbClr>
                </a:solidFill>
                <a:latin typeface="FangSong"/>
                <a:ea typeface="FangSong"/>
                <a:cs typeface="FangSong"/>
              </a:rPr>
              <a:t>严格执行</a:t>
            </a:r>
            <a:r>
              <a:rPr sz="1500" kern="0" spc="100" dirty="0">
                <a:solidFill>
                  <a:srgbClr val="000000">
                    <a:alpha val="100000"/>
                  </a:srgbClr>
                </a:solidFill>
                <a:latin typeface="FangSong"/>
                <a:ea typeface="FangSong"/>
                <a:cs typeface="FangSong"/>
              </a:rPr>
              <a:t>《</a:t>
            </a:r>
            <a:r>
              <a:rPr sz="1500" kern="0" spc="100" dirty="0">
                <a:solidFill>
                  <a:srgbClr val="000000">
                    <a:alpha val="100000"/>
                  </a:srgbClr>
                </a:solidFill>
                <a:latin typeface="Times New Roman"/>
                <a:ea typeface="Times New Roman"/>
                <a:cs typeface="Times New Roman"/>
              </a:rPr>
              <a:t>2027 </a:t>
            </a:r>
            <a:r>
              <a:rPr sz="1500" kern="0" spc="100" dirty="0">
                <a:solidFill>
                  <a:srgbClr val="000000">
                    <a:alpha val="100000"/>
                  </a:srgbClr>
                </a:solidFill>
                <a:latin typeface="FangSong"/>
                <a:ea typeface="FangSong"/>
                <a:cs typeface="FangSong"/>
              </a:rPr>
              <a:t>年全国硕</a:t>
            </a:r>
            <a:r>
              <a:rPr sz="1500" kern="0" spc="90" dirty="0">
                <a:solidFill>
                  <a:srgbClr val="000000">
                    <a:alpha val="100000"/>
                  </a:srgbClr>
                </a:solidFill>
                <a:latin typeface="FangSong"/>
                <a:ea typeface="FangSong"/>
                <a:cs typeface="FangSong"/>
              </a:rPr>
              <a:t>士研究生招生工作管理规定》和博士研究生年度</a:t>
            </a:r>
            <a:r>
              <a:rPr sz="1500" kern="0" spc="120" dirty="0">
                <a:solidFill>
                  <a:srgbClr val="000000">
                    <a:alpha val="100000"/>
                  </a:srgbClr>
                </a:solidFill>
                <a:latin typeface="FangSong"/>
                <a:ea typeface="FangSong"/>
                <a:cs typeface="FangSong"/>
              </a:rPr>
              <a:t>招生文件。该计划是为加强少数民族和民族地区</a:t>
            </a:r>
            <a:r>
              <a:rPr sz="1500" kern="0" spc="110" dirty="0">
                <a:solidFill>
                  <a:srgbClr val="000000">
                    <a:alpha val="100000"/>
                  </a:srgbClr>
                </a:solidFill>
                <a:latin typeface="FangSong"/>
                <a:ea typeface="FangSong"/>
                <a:cs typeface="FangSong"/>
              </a:rPr>
              <a:t>人才培养，服务</a:t>
            </a:r>
            <a:r>
              <a:rPr sz="1500" kern="0" spc="120" dirty="0">
                <a:solidFill>
                  <a:srgbClr val="000000">
                    <a:alpha val="100000"/>
                  </a:srgbClr>
                </a:solidFill>
                <a:latin typeface="FangSong"/>
                <a:ea typeface="FangSong"/>
                <a:cs typeface="FangSong"/>
              </a:rPr>
              <a:t>民族地区经济社会发展的特殊扶持政策，政策性</a:t>
            </a:r>
            <a:r>
              <a:rPr sz="1500" kern="0" spc="110" dirty="0">
                <a:solidFill>
                  <a:srgbClr val="000000">
                    <a:alpha val="100000"/>
                  </a:srgbClr>
                </a:solidFill>
                <a:latin typeface="FangSong"/>
                <a:ea typeface="FangSong"/>
                <a:cs typeface="FangSong"/>
              </a:rPr>
              <a:t>强、社会关注度</a:t>
            </a:r>
            <a:r>
              <a:rPr sz="1500" kern="0" spc="120" dirty="0">
                <a:solidFill>
                  <a:srgbClr val="000000">
                    <a:alpha val="100000"/>
                  </a:srgbClr>
                </a:solidFill>
                <a:latin typeface="FangSong"/>
                <a:ea typeface="FangSong"/>
                <a:cs typeface="FangSong"/>
              </a:rPr>
              <a:t>高，各有关单位要根据通知要求，认真做好宣</a:t>
            </a:r>
            <a:r>
              <a:rPr sz="1500" kern="0" spc="110" dirty="0">
                <a:solidFill>
                  <a:srgbClr val="000000">
                    <a:alpha val="100000"/>
                  </a:srgbClr>
                </a:solidFill>
                <a:latin typeface="FangSong"/>
                <a:ea typeface="FangSong"/>
                <a:cs typeface="FangSong"/>
              </a:rPr>
              <a:t>传、咨询等各项工</a:t>
            </a:r>
            <a:r>
              <a:rPr sz="1500" kern="0" spc="120" dirty="0">
                <a:solidFill>
                  <a:srgbClr val="000000">
                    <a:alpha val="100000"/>
                  </a:srgbClr>
                </a:solidFill>
                <a:latin typeface="FangSong"/>
                <a:ea typeface="FangSong"/>
                <a:cs typeface="FangSong"/>
              </a:rPr>
              <a:t>作。招生单位应规范招生程序、严格录取标</a:t>
            </a:r>
            <a:r>
              <a:rPr sz="1500" kern="0" spc="110" dirty="0">
                <a:solidFill>
                  <a:srgbClr val="000000">
                    <a:alpha val="100000"/>
                  </a:srgbClr>
                </a:solidFill>
                <a:latin typeface="FangSong"/>
                <a:ea typeface="FangSong"/>
                <a:cs typeface="FangSong"/>
              </a:rPr>
              <a:t>准；省就业指导中心</a:t>
            </a:r>
            <a:r>
              <a:rPr sz="1500" kern="0" spc="120" dirty="0">
                <a:solidFill>
                  <a:srgbClr val="000000">
                    <a:alpha val="100000"/>
                  </a:srgbClr>
                </a:solidFill>
                <a:latin typeface="FangSong"/>
                <a:ea typeface="FangSong"/>
                <a:cs typeface="FangSong"/>
              </a:rPr>
              <a:t>应对考生报考资格严格把关，坚决杜绝违规行为</a:t>
            </a:r>
            <a:r>
              <a:rPr sz="1500" kern="0" spc="110" dirty="0">
                <a:solidFill>
                  <a:srgbClr val="000000">
                    <a:alpha val="100000"/>
                  </a:srgbClr>
                </a:solidFill>
                <a:latin typeface="FangSong"/>
                <a:ea typeface="FangSong"/>
                <a:cs typeface="FangSong"/>
              </a:rPr>
              <a:t>。对违反相关规</a:t>
            </a:r>
            <a:r>
              <a:rPr sz="1500" kern="0" spc="120" dirty="0">
                <a:solidFill>
                  <a:srgbClr val="000000">
                    <a:alpha val="100000"/>
                  </a:srgbClr>
                </a:solidFill>
                <a:latin typeface="FangSong"/>
                <a:ea typeface="FangSong"/>
                <a:cs typeface="FangSong"/>
              </a:rPr>
              <a:t>定、造成恶劣社会影响的，严肃追究相关责任人</a:t>
            </a:r>
            <a:r>
              <a:rPr sz="1500" kern="0" spc="110" dirty="0">
                <a:solidFill>
                  <a:srgbClr val="000000">
                    <a:alpha val="100000"/>
                  </a:srgbClr>
                </a:solidFill>
                <a:latin typeface="FangSong"/>
                <a:ea typeface="FangSong"/>
                <a:cs typeface="FangSong"/>
              </a:rPr>
              <a:t>责任。对已录取</a:t>
            </a:r>
            <a:r>
              <a:rPr sz="1500" kern="0" spc="90" dirty="0">
                <a:solidFill>
                  <a:srgbClr val="000000">
                    <a:alpha val="100000"/>
                  </a:srgbClr>
                </a:solidFill>
                <a:latin typeface="FangSong"/>
                <a:ea typeface="FangSong"/>
                <a:cs typeface="FangSong"/>
              </a:rPr>
              <a:t>的不符合报考条件的考生，一经查实立即取消考生录取资格。</a:t>
            </a:r>
            <a:endParaRPr sz="1500" dirty="0">
              <a:latin typeface="FangSong"/>
              <a:ea typeface="FangSong"/>
              <a:cs typeface="FangSong"/>
            </a:endParaRPr>
          </a:p>
        </p:txBody>
      </p:sp>
      <p:sp>
        <p:nvSpPr>
          <p:cNvPr id="28" name="textbox 28"/>
          <p:cNvSpPr/>
          <p:nvPr/>
        </p:nvSpPr>
        <p:spPr>
          <a:xfrm>
            <a:off x="885024" y="9882084"/>
            <a:ext cx="473075"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80" dirty="0">
                <a:solidFill>
                  <a:srgbClr val="000000">
                    <a:alpha val="100000"/>
                  </a:srgbClr>
                </a:solidFill>
                <a:latin typeface="Times New Roman"/>
                <a:ea typeface="Times New Roman"/>
                <a:cs typeface="Times New Roman"/>
              </a:rPr>
              <a:t>—6—</a:t>
            </a:r>
            <a:endParaRPr sz="1300" dirty="0">
              <a:latin typeface="Times New Roman"/>
              <a:ea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30"/>
          <p:cNvSpPr/>
          <p:nvPr/>
        </p:nvSpPr>
        <p:spPr>
          <a:xfrm>
            <a:off x="893558" y="1188363"/>
            <a:ext cx="5780404" cy="7787005"/>
          </a:xfrm>
          <a:prstGeom prst="rect">
            <a:avLst/>
          </a:prstGeom>
          <a:noFill/>
          <a:ln w="0" cap="flat">
            <a:noFill/>
            <a:prstDash val="solid"/>
            <a:miter lim="0"/>
          </a:ln>
        </p:spPr>
        <p:txBody>
          <a:bodyPr vert="horz" wrap="square" lIns="0" tIns="0" rIns="0" bIns="0"/>
          <a:lstStyle/>
          <a:p>
            <a:pPr algn="l" rtl="0" eaLnBrk="0">
              <a:lnSpc>
                <a:spcPct val="90102"/>
              </a:lnSpc>
              <a:tabLst/>
            </a:pPr>
            <a:endParaRPr sz="100" dirty="0">
              <a:latin typeface="Arial"/>
              <a:ea typeface="Arial"/>
              <a:cs typeface="Arial"/>
            </a:endParaRPr>
          </a:p>
          <a:p>
            <a:pPr marL="513715" algn="l" rtl="0" eaLnBrk="0">
              <a:lnSpc>
                <a:spcPct val="88000"/>
              </a:lnSpc>
              <a:tabLst/>
            </a:pPr>
            <a:r>
              <a:rPr sz="1500" kern="0" spc="80" dirty="0">
                <a:solidFill>
                  <a:srgbClr val="000000">
                    <a:alpha val="100000"/>
                  </a:srgbClr>
                </a:solidFill>
                <a:latin typeface="FangSong"/>
                <a:ea typeface="FangSong"/>
                <a:cs typeface="FangSong"/>
              </a:rPr>
              <a:t>（</a:t>
            </a:r>
            <a:r>
              <a:rPr sz="1500" kern="0" spc="-400" dirty="0">
                <a:solidFill>
                  <a:srgbClr val="000000">
                    <a:alpha val="100000"/>
                  </a:srgbClr>
                </a:solidFill>
                <a:latin typeface="FangSong"/>
                <a:ea typeface="FangSong"/>
                <a:cs typeface="FangSong"/>
              </a:rPr>
              <a:t> </a:t>
            </a:r>
            <a:r>
              <a:rPr sz="1500" kern="0" spc="80" dirty="0">
                <a:solidFill>
                  <a:srgbClr val="000000">
                    <a:alpha val="100000"/>
                  </a:srgbClr>
                </a:solidFill>
                <a:latin typeface="FangSong"/>
                <a:ea typeface="FangSong"/>
                <a:cs typeface="FangSong"/>
              </a:rPr>
              <a:t>七）本通知为</a:t>
            </a:r>
            <a:r>
              <a:rPr sz="1500" kern="0" spc="80" dirty="0">
                <a:solidFill>
                  <a:srgbClr val="000000">
                    <a:alpha val="100000"/>
                  </a:srgbClr>
                </a:solidFill>
                <a:latin typeface="Times New Roman"/>
                <a:ea typeface="Times New Roman"/>
                <a:cs typeface="Times New Roman"/>
              </a:rPr>
              <a:t>“</a:t>
            </a:r>
            <a:r>
              <a:rPr sz="1500" kern="0" spc="80" dirty="0">
                <a:solidFill>
                  <a:srgbClr val="000000">
                    <a:alpha val="100000"/>
                  </a:srgbClr>
                </a:solidFill>
                <a:latin typeface="FangSong"/>
                <a:ea typeface="FangSong"/>
                <a:cs typeface="FangSong"/>
              </a:rPr>
              <a:t>依申请公开</a:t>
            </a:r>
            <a:r>
              <a:rPr sz="1500" kern="0" spc="70" dirty="0">
                <a:solidFill>
                  <a:srgbClr val="000000">
                    <a:alpha val="100000"/>
                  </a:srgbClr>
                </a:solidFill>
                <a:latin typeface="Times New Roman"/>
                <a:ea typeface="Times New Roman"/>
                <a:cs typeface="Times New Roman"/>
              </a:rPr>
              <a:t>”</a:t>
            </a:r>
            <a:r>
              <a:rPr sz="1500" kern="0" spc="-230" dirty="0">
                <a:solidFill>
                  <a:srgbClr val="000000">
                    <a:alpha val="100000"/>
                  </a:srgbClr>
                </a:solidFill>
                <a:latin typeface="Times New Roman"/>
                <a:ea typeface="Times New Roman"/>
                <a:cs typeface="Times New Roman"/>
              </a:rPr>
              <a:t> </a:t>
            </a:r>
            <a:r>
              <a:rPr sz="1500" kern="0" spc="70" dirty="0">
                <a:solidFill>
                  <a:srgbClr val="000000">
                    <a:alpha val="100000"/>
                  </a:srgbClr>
                </a:solidFill>
                <a:latin typeface="FangSong"/>
                <a:ea typeface="FangSong"/>
                <a:cs typeface="FangSong"/>
              </a:rPr>
              <a:t>文件，报考公告已通过省教育</a:t>
            </a:r>
            <a:endParaRPr sz="1500" dirty="0">
              <a:latin typeface="FangSong"/>
              <a:ea typeface="FangSong"/>
              <a:cs typeface="FangSong"/>
            </a:endParaRPr>
          </a:p>
          <a:p>
            <a:pPr marL="12700" algn="l" rtl="0" eaLnBrk="0">
              <a:lnSpc>
                <a:spcPts val="2903"/>
              </a:lnSpc>
              <a:tabLst/>
            </a:pPr>
            <a:r>
              <a:rPr sz="1500" kern="0" spc="90" dirty="0">
                <a:solidFill>
                  <a:srgbClr val="000000">
                    <a:alpha val="100000"/>
                  </a:srgbClr>
                </a:solidFill>
                <a:latin typeface="FangSong"/>
                <a:ea typeface="FangSong"/>
                <a:cs typeface="FangSong"/>
              </a:rPr>
              <a:t>厅官网、骨干计划管理平台公开发布。</a:t>
            </a:r>
            <a:endParaRPr sz="1500" dirty="0">
              <a:latin typeface="FangSong"/>
              <a:ea typeface="FangSong"/>
              <a:cs typeface="FangSong"/>
            </a:endParaRPr>
          </a:p>
          <a:p>
            <a:pPr marL="425450" algn="l" rtl="0" eaLnBrk="0">
              <a:lnSpc>
                <a:spcPct val="90000"/>
              </a:lnSpc>
              <a:spcBef>
                <a:spcPts val="1298"/>
              </a:spcBef>
              <a:tabLst/>
            </a:pPr>
            <a:r>
              <a:rPr sz="1500" kern="0" spc="80" dirty="0">
                <a:solidFill>
                  <a:srgbClr val="000000">
                    <a:alpha val="100000"/>
                  </a:srgbClr>
                </a:solidFill>
                <a:latin typeface="SimHei"/>
                <a:ea typeface="SimHei"/>
                <a:cs typeface="SimHei"/>
              </a:rPr>
              <a:t>五、联系方式</a:t>
            </a:r>
            <a:endParaRPr sz="1500" dirty="0">
              <a:latin typeface="SimHei"/>
              <a:ea typeface="SimHei"/>
              <a:cs typeface="SimHei"/>
            </a:endParaRPr>
          </a:p>
          <a:p>
            <a:pPr marL="513715" algn="l" rtl="0" eaLnBrk="0">
              <a:lnSpc>
                <a:spcPts val="2099"/>
              </a:lnSpc>
              <a:spcBef>
                <a:spcPts val="1045"/>
              </a:spcBef>
              <a:tabLst/>
            </a:pPr>
            <a:r>
              <a:rPr sz="1500" kern="0" spc="40" dirty="0">
                <a:solidFill>
                  <a:srgbClr val="000000">
                    <a:alpha val="100000"/>
                  </a:srgbClr>
                </a:solidFill>
                <a:latin typeface="FangSong"/>
                <a:ea typeface="FangSong"/>
                <a:cs typeface="FangSong"/>
              </a:rPr>
              <a:t>（</a:t>
            </a:r>
            <a:r>
              <a:rPr sz="1500" kern="0" spc="-310" dirty="0">
                <a:solidFill>
                  <a:srgbClr val="000000">
                    <a:alpha val="100000"/>
                  </a:srgbClr>
                </a:solidFill>
                <a:latin typeface="FangSong"/>
                <a:ea typeface="FangSong"/>
                <a:cs typeface="FangSong"/>
              </a:rPr>
              <a:t> </a:t>
            </a:r>
            <a:r>
              <a:rPr sz="1500" kern="0" spc="40" dirty="0">
                <a:solidFill>
                  <a:srgbClr val="000000">
                    <a:alpha val="100000"/>
                  </a:srgbClr>
                </a:solidFill>
                <a:latin typeface="FangSong"/>
                <a:ea typeface="FangSong"/>
                <a:cs typeface="FangSong"/>
              </a:rPr>
              <a:t>一</a:t>
            </a:r>
            <a:r>
              <a:rPr sz="1500" kern="0" spc="-290" dirty="0">
                <a:solidFill>
                  <a:srgbClr val="000000">
                    <a:alpha val="100000"/>
                  </a:srgbClr>
                </a:solidFill>
                <a:latin typeface="FangSong"/>
                <a:ea typeface="FangSong"/>
                <a:cs typeface="FangSong"/>
              </a:rPr>
              <a:t> </a:t>
            </a:r>
            <a:r>
              <a:rPr sz="1500" kern="0" spc="40" dirty="0">
                <a:solidFill>
                  <a:srgbClr val="000000">
                    <a:alpha val="100000"/>
                  </a:srgbClr>
                </a:solidFill>
                <a:latin typeface="FangSong"/>
                <a:ea typeface="FangSong"/>
                <a:cs typeface="FangSong"/>
              </a:rPr>
              <a:t>）省就业指导中心，联系人：</a:t>
            </a:r>
            <a:r>
              <a:rPr sz="1500" kern="0" spc="-440" dirty="0">
                <a:solidFill>
                  <a:srgbClr val="000000">
                    <a:alpha val="100000"/>
                  </a:srgbClr>
                </a:solidFill>
                <a:latin typeface="FangSong"/>
                <a:ea typeface="FangSong"/>
                <a:cs typeface="FangSong"/>
              </a:rPr>
              <a:t> </a:t>
            </a:r>
            <a:r>
              <a:rPr sz="1500" kern="0" spc="40" dirty="0">
                <a:solidFill>
                  <a:srgbClr val="000000">
                    <a:alpha val="100000"/>
                  </a:srgbClr>
                </a:solidFill>
                <a:latin typeface="FangSong"/>
                <a:ea typeface="FangSong"/>
                <a:cs typeface="FangSong"/>
              </a:rPr>
              <a:t>史石峰，联系电话：</a:t>
            </a:r>
            <a:r>
              <a:rPr sz="1500" kern="0" spc="40" dirty="0">
                <a:solidFill>
                  <a:srgbClr val="000000">
                    <a:alpha val="100000"/>
                  </a:srgbClr>
                </a:solidFill>
                <a:latin typeface="Times New Roman"/>
                <a:ea typeface="Times New Roman"/>
                <a:cs typeface="Times New Roman"/>
              </a:rPr>
              <a:t>0731</a:t>
            </a:r>
            <a:endParaRPr sz="1500" dirty="0">
              <a:latin typeface="Times New Roman"/>
              <a:ea typeface="Times New Roman"/>
              <a:cs typeface="Times New Roman"/>
            </a:endParaRPr>
          </a:p>
          <a:p>
            <a:pPr marL="18415" indent="43180" algn="l" rtl="0" eaLnBrk="0">
              <a:lnSpc>
                <a:spcPct val="166000"/>
              </a:lnSpc>
              <a:spcBef>
                <a:spcPts val="16"/>
              </a:spcBef>
              <a:tabLst/>
            </a:pPr>
            <a:r>
              <a:rPr sz="1500" kern="0" spc="110" dirty="0">
                <a:solidFill>
                  <a:srgbClr val="000000">
                    <a:alpha val="100000"/>
                  </a:srgbClr>
                </a:solidFill>
                <a:latin typeface="FangSong"/>
                <a:ea typeface="FangSong"/>
                <a:cs typeface="FangSong"/>
              </a:rPr>
              <a:t>-</a:t>
            </a:r>
            <a:r>
              <a:rPr sz="1500" kern="0" spc="110" dirty="0">
                <a:solidFill>
                  <a:srgbClr val="000000">
                    <a:alpha val="100000"/>
                  </a:srgbClr>
                </a:solidFill>
                <a:latin typeface="Times New Roman"/>
                <a:ea typeface="Times New Roman"/>
                <a:cs typeface="Times New Roman"/>
              </a:rPr>
              <a:t>82116082</a:t>
            </a:r>
            <a:r>
              <a:rPr sz="1500" kern="0" spc="110" dirty="0">
                <a:solidFill>
                  <a:srgbClr val="000000">
                    <a:alpha val="100000"/>
                  </a:srgbClr>
                </a:solidFill>
                <a:latin typeface="FangSong"/>
                <a:ea typeface="FangSong"/>
                <a:cs typeface="FangSong"/>
              </a:rPr>
              <a:t>，地址：长沙市岳麓区岳麓街道石竹塘路与靳江路交</a:t>
            </a:r>
            <a:r>
              <a:rPr sz="1500" kern="0" spc="20" dirty="0">
                <a:solidFill>
                  <a:srgbClr val="000000">
                    <a:alpha val="100000"/>
                  </a:srgbClr>
                </a:solidFill>
                <a:latin typeface="FangSong"/>
                <a:ea typeface="FangSong"/>
                <a:cs typeface="FangSong"/>
              </a:rPr>
              <a:t>叉口北</a:t>
            </a:r>
            <a:r>
              <a:rPr sz="1500" kern="0" spc="-220" dirty="0">
                <a:solidFill>
                  <a:srgbClr val="000000">
                    <a:alpha val="100000"/>
                  </a:srgbClr>
                </a:solidFill>
                <a:latin typeface="FangSong"/>
                <a:ea typeface="FangSong"/>
                <a:cs typeface="FangSong"/>
              </a:rPr>
              <a:t> </a:t>
            </a:r>
            <a:r>
              <a:rPr sz="1500" kern="0" spc="20" dirty="0">
                <a:solidFill>
                  <a:srgbClr val="000000">
                    <a:alpha val="100000"/>
                  </a:srgbClr>
                </a:solidFill>
                <a:latin typeface="Times New Roman"/>
                <a:ea typeface="Times New Roman"/>
                <a:cs typeface="Times New Roman"/>
              </a:rPr>
              <a:t>80</a:t>
            </a:r>
            <a:r>
              <a:rPr sz="1500" kern="0" spc="130" dirty="0">
                <a:solidFill>
                  <a:srgbClr val="000000">
                    <a:alpha val="100000"/>
                  </a:srgbClr>
                </a:solidFill>
                <a:latin typeface="Times New Roman"/>
                <a:ea typeface="Times New Roman"/>
                <a:cs typeface="Times New Roman"/>
              </a:rPr>
              <a:t> </a:t>
            </a:r>
            <a:r>
              <a:rPr sz="1500" kern="0" spc="20" dirty="0">
                <a:solidFill>
                  <a:srgbClr val="000000">
                    <a:alpha val="100000"/>
                  </a:srgbClr>
                </a:solidFill>
                <a:latin typeface="FangSong"/>
                <a:ea typeface="FangSong"/>
                <a:cs typeface="FangSong"/>
              </a:rPr>
              <a:t>米；</a:t>
            </a:r>
            <a:endParaRPr sz="1500" dirty="0">
              <a:latin typeface="FangSong"/>
              <a:ea typeface="FangSong"/>
              <a:cs typeface="FangSong"/>
            </a:endParaRPr>
          </a:p>
          <a:p>
            <a:pPr marL="513715" algn="l" rtl="0" eaLnBrk="0">
              <a:lnSpc>
                <a:spcPct val="88000"/>
              </a:lnSpc>
              <a:spcBef>
                <a:spcPts val="859"/>
              </a:spcBef>
              <a:tabLst/>
            </a:pPr>
            <a:r>
              <a:rPr sz="1500" kern="0" spc="60" dirty="0">
                <a:solidFill>
                  <a:srgbClr val="000000">
                    <a:alpha val="100000"/>
                  </a:srgbClr>
                </a:solidFill>
                <a:latin typeface="FangSong"/>
                <a:ea typeface="FangSong"/>
                <a:cs typeface="FangSong"/>
              </a:rPr>
              <a:t>（</a:t>
            </a:r>
            <a:r>
              <a:rPr sz="1500" kern="0" spc="-360" dirty="0">
                <a:solidFill>
                  <a:srgbClr val="000000">
                    <a:alpha val="100000"/>
                  </a:srgbClr>
                </a:solidFill>
                <a:latin typeface="FangSong"/>
                <a:ea typeface="FangSong"/>
                <a:cs typeface="FangSong"/>
              </a:rPr>
              <a:t> </a:t>
            </a:r>
            <a:r>
              <a:rPr sz="1500" kern="0" spc="60" dirty="0">
                <a:solidFill>
                  <a:srgbClr val="000000">
                    <a:alpha val="100000"/>
                  </a:srgbClr>
                </a:solidFill>
                <a:latin typeface="FangSong"/>
                <a:ea typeface="FangSong"/>
                <a:cs typeface="FangSong"/>
              </a:rPr>
              <a:t>二</a:t>
            </a:r>
            <a:r>
              <a:rPr sz="1500" kern="0" spc="-290" dirty="0">
                <a:solidFill>
                  <a:srgbClr val="000000">
                    <a:alpha val="100000"/>
                  </a:srgbClr>
                </a:solidFill>
                <a:latin typeface="FangSong"/>
                <a:ea typeface="FangSong"/>
                <a:cs typeface="FangSong"/>
              </a:rPr>
              <a:t> </a:t>
            </a:r>
            <a:r>
              <a:rPr sz="1500" kern="0" spc="60" dirty="0">
                <a:solidFill>
                  <a:srgbClr val="000000">
                    <a:alpha val="100000"/>
                  </a:srgbClr>
                </a:solidFill>
                <a:latin typeface="FangSong"/>
                <a:ea typeface="FangSong"/>
                <a:cs typeface="FangSong"/>
              </a:rPr>
              <a:t>）省教育厅民族教育处，联系人：康颖</a:t>
            </a:r>
            <a:r>
              <a:rPr sz="1500" kern="0" spc="50" dirty="0">
                <a:solidFill>
                  <a:srgbClr val="000000">
                    <a:alpha val="100000"/>
                  </a:srgbClr>
                </a:solidFill>
                <a:latin typeface="FangSong"/>
                <a:ea typeface="FangSong"/>
                <a:cs typeface="FangSong"/>
              </a:rPr>
              <a:t>，欧阳宇，联系</a:t>
            </a:r>
            <a:endParaRPr sz="1500" dirty="0">
              <a:latin typeface="FangSong"/>
              <a:ea typeface="FangSong"/>
              <a:cs typeface="FangSong"/>
            </a:endParaRPr>
          </a:p>
          <a:p>
            <a:pPr marL="36830" algn="l" rtl="0" eaLnBrk="0">
              <a:lnSpc>
                <a:spcPts val="2099"/>
              </a:lnSpc>
              <a:spcBef>
                <a:spcPts val="1070"/>
              </a:spcBef>
              <a:tabLst/>
            </a:pPr>
            <a:r>
              <a:rPr sz="1500" kern="0" spc="10" dirty="0">
                <a:solidFill>
                  <a:srgbClr val="000000">
                    <a:alpha val="100000"/>
                  </a:srgbClr>
                </a:solidFill>
                <a:latin typeface="FangSong"/>
                <a:ea typeface="FangSong"/>
                <a:cs typeface="FangSong"/>
              </a:rPr>
              <a:t>电话：</a:t>
            </a:r>
            <a:r>
              <a:rPr sz="1500" kern="0" spc="10" dirty="0">
                <a:solidFill>
                  <a:srgbClr val="000000">
                    <a:alpha val="100000"/>
                  </a:srgbClr>
                </a:solidFill>
                <a:latin typeface="Times New Roman"/>
                <a:ea typeface="Times New Roman"/>
                <a:cs typeface="Times New Roman"/>
              </a:rPr>
              <a:t>0731</a:t>
            </a:r>
            <a:r>
              <a:rPr sz="1500" kern="0" spc="-110" dirty="0">
                <a:solidFill>
                  <a:srgbClr val="000000">
                    <a:alpha val="100000"/>
                  </a:srgbClr>
                </a:solidFill>
                <a:latin typeface="Times New Roman"/>
                <a:ea typeface="Times New Roman"/>
                <a:cs typeface="Times New Roman"/>
              </a:rPr>
              <a:t> </a:t>
            </a:r>
            <a:r>
              <a:rPr sz="1500" kern="0" spc="10" dirty="0">
                <a:solidFill>
                  <a:srgbClr val="000000">
                    <a:alpha val="100000"/>
                  </a:srgbClr>
                </a:solidFill>
                <a:latin typeface="FangSong"/>
                <a:ea typeface="FangSong"/>
                <a:cs typeface="FangSong"/>
              </a:rPr>
              <a:t>－</a:t>
            </a:r>
            <a:r>
              <a:rPr sz="1500" kern="0" spc="-400" dirty="0">
                <a:solidFill>
                  <a:srgbClr val="000000">
                    <a:alpha val="100000"/>
                  </a:srgbClr>
                </a:solidFill>
                <a:latin typeface="FangSong"/>
                <a:ea typeface="FangSong"/>
                <a:cs typeface="FangSong"/>
              </a:rPr>
              <a:t> </a:t>
            </a:r>
            <a:r>
              <a:rPr sz="1500" kern="0" spc="10" dirty="0">
                <a:solidFill>
                  <a:srgbClr val="000000">
                    <a:alpha val="100000"/>
                  </a:srgbClr>
                </a:solidFill>
                <a:latin typeface="Times New Roman"/>
                <a:ea typeface="Times New Roman"/>
                <a:cs typeface="Times New Roman"/>
              </a:rPr>
              <a:t>847</a:t>
            </a:r>
            <a:r>
              <a:rPr sz="1500" kern="0" spc="0" dirty="0">
                <a:solidFill>
                  <a:srgbClr val="000000">
                    <a:alpha val="100000"/>
                  </a:srgbClr>
                </a:solidFill>
                <a:latin typeface="Times New Roman"/>
                <a:ea typeface="Times New Roman"/>
                <a:cs typeface="Times New Roman"/>
              </a:rPr>
              <a:t>12883</a:t>
            </a:r>
            <a:r>
              <a:rPr sz="1500" kern="0" spc="0" dirty="0">
                <a:solidFill>
                  <a:srgbClr val="000000">
                    <a:alpha val="100000"/>
                  </a:srgbClr>
                </a:solidFill>
                <a:latin typeface="FangSong"/>
                <a:ea typeface="FangSong"/>
                <a:cs typeface="FangSong"/>
              </a:rPr>
              <a:t>；</a:t>
            </a:r>
            <a:endParaRPr sz="1500" dirty="0">
              <a:latin typeface="FangSong"/>
              <a:ea typeface="FangSong"/>
              <a:cs typeface="FangSong"/>
            </a:endParaRPr>
          </a:p>
          <a:p>
            <a:pPr marL="513715" algn="l" rtl="0" eaLnBrk="0">
              <a:lnSpc>
                <a:spcPts val="2099"/>
              </a:lnSpc>
              <a:spcBef>
                <a:spcPts val="793"/>
              </a:spcBef>
              <a:tabLst/>
            </a:pPr>
            <a:r>
              <a:rPr sz="1500" kern="0" spc="10" dirty="0">
                <a:solidFill>
                  <a:srgbClr val="000000">
                    <a:alpha val="100000"/>
                  </a:srgbClr>
                </a:solidFill>
                <a:latin typeface="FangSong"/>
                <a:ea typeface="FangSong"/>
                <a:cs typeface="FangSong"/>
              </a:rPr>
              <a:t>（</a:t>
            </a:r>
            <a:r>
              <a:rPr sz="1500" kern="0" spc="-290" dirty="0">
                <a:solidFill>
                  <a:srgbClr val="000000">
                    <a:alpha val="100000"/>
                  </a:srgbClr>
                </a:solidFill>
                <a:latin typeface="FangSong"/>
                <a:ea typeface="FangSong"/>
                <a:cs typeface="FangSong"/>
              </a:rPr>
              <a:t> </a:t>
            </a:r>
            <a:r>
              <a:rPr sz="1500" kern="0" spc="10" dirty="0">
                <a:solidFill>
                  <a:srgbClr val="000000">
                    <a:alpha val="100000"/>
                  </a:srgbClr>
                </a:solidFill>
                <a:latin typeface="FangSong"/>
                <a:ea typeface="FangSong"/>
                <a:cs typeface="FangSong"/>
              </a:rPr>
              <a:t>三）省教育考试院，联系电话：</a:t>
            </a:r>
            <a:r>
              <a:rPr sz="1500" kern="0" spc="10" dirty="0">
                <a:solidFill>
                  <a:srgbClr val="000000">
                    <a:alpha val="100000"/>
                  </a:srgbClr>
                </a:solidFill>
                <a:latin typeface="Times New Roman"/>
                <a:ea typeface="Times New Roman"/>
                <a:cs typeface="Times New Roman"/>
              </a:rPr>
              <a:t>0731</a:t>
            </a:r>
            <a:r>
              <a:rPr sz="1500" kern="0" spc="-100" dirty="0">
                <a:solidFill>
                  <a:srgbClr val="000000">
                    <a:alpha val="100000"/>
                  </a:srgbClr>
                </a:solidFill>
                <a:latin typeface="Times New Roman"/>
                <a:ea typeface="Times New Roman"/>
                <a:cs typeface="Times New Roman"/>
              </a:rPr>
              <a:t> </a:t>
            </a:r>
            <a:r>
              <a:rPr sz="1500" kern="0" spc="10" dirty="0">
                <a:solidFill>
                  <a:srgbClr val="000000">
                    <a:alpha val="100000"/>
                  </a:srgbClr>
                </a:solidFill>
                <a:latin typeface="FangSong"/>
                <a:ea typeface="FangSong"/>
                <a:cs typeface="FangSong"/>
              </a:rPr>
              <a:t>－</a:t>
            </a:r>
            <a:r>
              <a:rPr sz="1500" kern="0" spc="-400" dirty="0">
                <a:solidFill>
                  <a:srgbClr val="000000">
                    <a:alpha val="100000"/>
                  </a:srgbClr>
                </a:solidFill>
                <a:latin typeface="FangSong"/>
                <a:ea typeface="FangSong"/>
                <a:cs typeface="FangSong"/>
              </a:rPr>
              <a:t> </a:t>
            </a:r>
            <a:r>
              <a:rPr sz="1500" kern="0" spc="10" dirty="0">
                <a:solidFill>
                  <a:srgbClr val="000000">
                    <a:alpha val="100000"/>
                  </a:srgbClr>
                </a:solidFill>
                <a:latin typeface="Times New Roman"/>
                <a:ea typeface="Times New Roman"/>
                <a:cs typeface="Times New Roman"/>
              </a:rPr>
              <a:t>88090230</a:t>
            </a:r>
            <a:r>
              <a:rPr sz="1500" kern="0" spc="10" dirty="0">
                <a:solidFill>
                  <a:srgbClr val="000000">
                    <a:alpha val="100000"/>
                  </a:srgbClr>
                </a:solidFill>
                <a:latin typeface="FangSong"/>
                <a:ea typeface="FangSong"/>
                <a:cs typeface="FangSong"/>
              </a:rPr>
              <a:t>。</a:t>
            </a:r>
            <a:endParaRPr sz="1500" dirty="0">
              <a:latin typeface="FangSong"/>
              <a:ea typeface="FangSong"/>
              <a:cs typeface="FangSong"/>
            </a:endParaRPr>
          </a:p>
          <a:p>
            <a:pPr algn="l" rtl="0" eaLnBrk="0">
              <a:lnSpc>
                <a:spcPct val="135000"/>
              </a:lnSpc>
              <a:tabLst/>
            </a:pPr>
            <a:endParaRPr sz="1000" dirty="0">
              <a:latin typeface="Arial"/>
              <a:ea typeface="Arial"/>
              <a:cs typeface="Arial"/>
            </a:endParaRPr>
          </a:p>
          <a:p>
            <a:pPr algn="l" rtl="0" eaLnBrk="0">
              <a:lnSpc>
                <a:spcPct val="136000"/>
              </a:lnSpc>
              <a:tabLst/>
            </a:pPr>
            <a:endParaRPr sz="1000" dirty="0">
              <a:latin typeface="Arial"/>
              <a:ea typeface="Arial"/>
              <a:cs typeface="Arial"/>
            </a:endParaRPr>
          </a:p>
          <a:p>
            <a:pPr algn="r" rtl="0" eaLnBrk="0">
              <a:lnSpc>
                <a:spcPts val="2099"/>
              </a:lnSpc>
              <a:spcBef>
                <a:spcPts val="457"/>
              </a:spcBef>
              <a:tabLst/>
            </a:pPr>
            <a:r>
              <a:rPr sz="1500" kern="0" spc="90" dirty="0">
                <a:solidFill>
                  <a:srgbClr val="000000">
                    <a:alpha val="100000"/>
                  </a:srgbClr>
                </a:solidFill>
                <a:latin typeface="FangSong"/>
                <a:ea typeface="FangSong"/>
                <a:cs typeface="FangSong"/>
              </a:rPr>
              <a:t>附件：</a:t>
            </a:r>
            <a:r>
              <a:rPr sz="1500" kern="0" spc="-390" dirty="0">
                <a:solidFill>
                  <a:srgbClr val="000000">
                    <a:alpha val="100000"/>
                  </a:srgbClr>
                </a:solidFill>
                <a:latin typeface="FangSong"/>
                <a:ea typeface="FangSong"/>
                <a:cs typeface="FangSong"/>
              </a:rPr>
              <a:t> </a:t>
            </a:r>
            <a:r>
              <a:rPr sz="1500" kern="0" spc="90" dirty="0">
                <a:solidFill>
                  <a:srgbClr val="000000">
                    <a:alpha val="100000"/>
                  </a:srgbClr>
                </a:solidFill>
                <a:latin typeface="Times New Roman"/>
                <a:ea typeface="Times New Roman"/>
                <a:cs typeface="Times New Roman"/>
              </a:rPr>
              <a:t>1.2027</a:t>
            </a:r>
            <a:r>
              <a:rPr sz="1500" kern="0" spc="130" dirty="0">
                <a:solidFill>
                  <a:srgbClr val="000000">
                    <a:alpha val="100000"/>
                  </a:srgbClr>
                </a:solidFill>
                <a:latin typeface="Times New Roman"/>
                <a:ea typeface="Times New Roman"/>
                <a:cs typeface="Times New Roman"/>
              </a:rPr>
              <a:t> </a:t>
            </a:r>
            <a:r>
              <a:rPr sz="1500" kern="0" spc="90" dirty="0">
                <a:solidFill>
                  <a:srgbClr val="000000">
                    <a:alpha val="100000"/>
                  </a:srgbClr>
                </a:solidFill>
                <a:latin typeface="FangSong"/>
                <a:ea typeface="FangSong"/>
                <a:cs typeface="FangSong"/>
              </a:rPr>
              <a:t>年少数民族高层次骨</a:t>
            </a:r>
            <a:r>
              <a:rPr sz="1500" kern="0" spc="80" dirty="0">
                <a:solidFill>
                  <a:srgbClr val="000000">
                    <a:alpha val="100000"/>
                  </a:srgbClr>
                </a:solidFill>
                <a:latin typeface="FangSong"/>
                <a:ea typeface="FangSong"/>
                <a:cs typeface="FangSong"/>
              </a:rPr>
              <a:t>干人才研究生招生计划分</a:t>
            </a:r>
            <a:endParaRPr sz="1500" dirty="0">
              <a:latin typeface="FangSong"/>
              <a:ea typeface="FangSong"/>
              <a:cs typeface="FangSong"/>
            </a:endParaRPr>
          </a:p>
          <a:p>
            <a:pPr marL="1239519" algn="l" rtl="0" eaLnBrk="0">
              <a:lnSpc>
                <a:spcPts val="2626"/>
              </a:lnSpc>
              <a:tabLst/>
            </a:pPr>
            <a:r>
              <a:rPr sz="1500" kern="0" spc="50" dirty="0">
                <a:solidFill>
                  <a:srgbClr val="000000">
                    <a:alpha val="100000"/>
                  </a:srgbClr>
                </a:solidFill>
                <a:latin typeface="FangSong"/>
                <a:ea typeface="FangSong"/>
                <a:cs typeface="FangSong"/>
              </a:rPr>
              <a:t>配表（湖南）</a:t>
            </a:r>
            <a:endParaRPr sz="1500" dirty="0">
              <a:latin typeface="FangSong"/>
              <a:ea typeface="FangSong"/>
              <a:cs typeface="FangSong"/>
            </a:endParaRPr>
          </a:p>
          <a:p>
            <a:pPr marL="1026160" algn="l" rtl="0" eaLnBrk="0">
              <a:lnSpc>
                <a:spcPts val="2099"/>
              </a:lnSpc>
              <a:spcBef>
                <a:spcPts val="1070"/>
              </a:spcBef>
              <a:tabLst/>
            </a:pPr>
            <a:r>
              <a:rPr sz="1500" kern="0" spc="0" dirty="0">
                <a:solidFill>
                  <a:srgbClr val="000000">
                    <a:alpha val="100000"/>
                  </a:srgbClr>
                </a:solidFill>
                <a:latin typeface="Times New Roman"/>
                <a:ea typeface="Times New Roman"/>
                <a:cs typeface="Times New Roman"/>
              </a:rPr>
              <a:t>2.</a:t>
            </a:r>
            <a:r>
              <a:rPr sz="1500" kern="0" spc="0" dirty="0">
                <a:solidFill>
                  <a:srgbClr val="000000">
                    <a:alpha val="100000"/>
                  </a:srgbClr>
                </a:solidFill>
                <a:latin typeface="FangSong"/>
                <a:ea typeface="FangSong"/>
                <a:cs typeface="FangSong"/>
              </a:rPr>
              <a:t>少数民族高层次骨干人才研究生招生计划考生登记表</a:t>
            </a:r>
            <a:endParaRPr sz="1500" dirty="0">
              <a:latin typeface="FangSong"/>
              <a:ea typeface="FangSong"/>
              <a:cs typeface="FangSong"/>
            </a:endParaRPr>
          </a:p>
          <a:p>
            <a:pPr marL="1029969" algn="l" rtl="0" eaLnBrk="0">
              <a:lnSpc>
                <a:spcPts val="2099"/>
              </a:lnSpc>
              <a:spcBef>
                <a:spcPts val="805"/>
              </a:spcBef>
              <a:tabLst/>
            </a:pPr>
            <a:r>
              <a:rPr sz="1500" kern="0" spc="0" dirty="0">
                <a:solidFill>
                  <a:srgbClr val="000000">
                    <a:alpha val="100000"/>
                  </a:srgbClr>
                </a:solidFill>
                <a:latin typeface="Times New Roman"/>
                <a:ea typeface="Times New Roman"/>
                <a:cs typeface="Times New Roman"/>
              </a:rPr>
              <a:t>3.</a:t>
            </a:r>
            <a:r>
              <a:rPr sz="1500" kern="0" spc="0" dirty="0">
                <a:solidFill>
                  <a:srgbClr val="000000">
                    <a:alpha val="100000"/>
                  </a:srgbClr>
                </a:solidFill>
                <a:latin typeface="FangSong"/>
                <a:ea typeface="FangSong"/>
                <a:cs typeface="FangSong"/>
              </a:rPr>
              <a:t>少数民族高层次骨干人才计划毕业生定向就业协议</a:t>
            </a:r>
            <a:r>
              <a:rPr sz="1500" kern="0" spc="-10" dirty="0">
                <a:solidFill>
                  <a:srgbClr val="000000">
                    <a:alpha val="100000"/>
                  </a:srgbClr>
                </a:solidFill>
                <a:latin typeface="FangSong"/>
                <a:ea typeface="FangSong"/>
                <a:cs typeface="FangSong"/>
              </a:rPr>
              <a:t>书</a:t>
            </a:r>
            <a:endParaRPr sz="1500" dirty="0">
              <a:latin typeface="FangSong"/>
              <a:ea typeface="FangSong"/>
              <a:cs typeface="FangSong"/>
            </a:endParaRPr>
          </a:p>
          <a:p>
            <a:pPr marL="1254760" indent="-229870" algn="l" rtl="0" eaLnBrk="0">
              <a:lnSpc>
                <a:spcPct val="156000"/>
              </a:lnSpc>
              <a:spcBef>
                <a:spcPts val="111"/>
              </a:spcBef>
              <a:tabLst/>
            </a:pPr>
            <a:r>
              <a:rPr sz="1500" kern="0" spc="130" dirty="0">
                <a:solidFill>
                  <a:srgbClr val="000000">
                    <a:alpha val="100000"/>
                  </a:srgbClr>
                </a:solidFill>
                <a:latin typeface="Times New Roman"/>
                <a:ea typeface="Times New Roman"/>
                <a:cs typeface="Times New Roman"/>
              </a:rPr>
              <a:t>4.</a:t>
            </a:r>
            <a:r>
              <a:rPr sz="1500" kern="0" spc="130" dirty="0">
                <a:solidFill>
                  <a:srgbClr val="000000">
                    <a:alpha val="100000"/>
                  </a:srgbClr>
                </a:solidFill>
                <a:latin typeface="FangSong"/>
                <a:ea typeface="FangSong"/>
                <a:cs typeface="FangSong"/>
              </a:rPr>
              <a:t>少数民族高层次骨干人才计划南疆高校教师专项定</a:t>
            </a:r>
            <a:r>
              <a:rPr sz="1500" kern="0" spc="50" dirty="0">
                <a:solidFill>
                  <a:srgbClr val="000000">
                    <a:alpha val="100000"/>
                  </a:srgbClr>
                </a:solidFill>
                <a:latin typeface="FangSong"/>
                <a:ea typeface="FangSong"/>
                <a:cs typeface="FangSong"/>
              </a:rPr>
              <a:t>向就业协议书</a:t>
            </a:r>
            <a:endParaRPr sz="1500" dirty="0">
              <a:latin typeface="FangSong"/>
              <a:ea typeface="FangSong"/>
              <a:cs typeface="FangSong"/>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25000"/>
              </a:lnSpc>
              <a:tabLst/>
            </a:pPr>
            <a:endParaRPr sz="300" dirty="0">
              <a:latin typeface="Arial"/>
              <a:ea typeface="Arial"/>
              <a:cs typeface="Arial"/>
            </a:endParaRPr>
          </a:p>
          <a:p>
            <a:pPr marL="513715" algn="l" rtl="0" eaLnBrk="0">
              <a:lnSpc>
                <a:spcPct val="88000"/>
              </a:lnSpc>
              <a:spcBef>
                <a:spcPts val="3"/>
              </a:spcBef>
              <a:tabLst/>
            </a:pPr>
            <a:r>
              <a:rPr sz="1500" kern="0" spc="-10" dirty="0">
                <a:solidFill>
                  <a:srgbClr val="000000">
                    <a:alpha val="100000"/>
                  </a:srgbClr>
                </a:solidFill>
                <a:latin typeface="FangSong"/>
                <a:ea typeface="FangSong"/>
                <a:cs typeface="FangSong"/>
              </a:rPr>
              <a:t>（此件依申请公开）</a:t>
            </a:r>
            <a:endParaRPr sz="1500" dirty="0">
              <a:latin typeface="FangSong"/>
              <a:ea typeface="FangSong"/>
              <a:cs typeface="FangSong"/>
            </a:endParaRPr>
          </a:p>
        </p:txBody>
      </p:sp>
      <p:pic>
        <p:nvPicPr>
          <p:cNvPr id="32" name="picture 32"/>
          <p:cNvPicPr>
            <a:picLocks noChangeAspect="1"/>
          </p:cNvPicPr>
          <p:nvPr/>
        </p:nvPicPr>
        <p:blipFill>
          <a:blip r:embed="rId2"/>
          <a:stretch>
            <a:fillRect/>
          </a:stretch>
        </p:blipFill>
        <p:spPr>
          <a:xfrm rot="21600000">
            <a:off x="4318850" y="7070242"/>
            <a:ext cx="1511975" cy="1511975"/>
          </a:xfrm>
          <a:prstGeom prst="rect">
            <a:avLst/>
          </a:prstGeom>
        </p:spPr>
      </p:pic>
      <p:sp>
        <p:nvSpPr>
          <p:cNvPr id="34" name="textbox 34"/>
          <p:cNvSpPr/>
          <p:nvPr/>
        </p:nvSpPr>
        <p:spPr>
          <a:xfrm>
            <a:off x="6202171" y="9941469"/>
            <a:ext cx="473075" cy="163195"/>
          </a:xfrm>
          <a:prstGeom prst="rect">
            <a:avLst/>
          </a:prstGeom>
          <a:noFill/>
          <a:ln w="0" cap="flat">
            <a:noFill/>
            <a:prstDash val="solid"/>
            <a:miter lim="0"/>
          </a:ln>
        </p:spPr>
        <p:txBody>
          <a:bodyPr vert="horz" wrap="square" lIns="0" tIns="0" rIns="0" bIns="0"/>
          <a:lstStyle/>
          <a:p>
            <a:pPr algn="l" rtl="0" eaLnBrk="0">
              <a:lnSpc>
                <a:spcPct val="86461"/>
              </a:lnSpc>
              <a:tabLst/>
            </a:pPr>
            <a:endParaRPr sz="100" dirty="0">
              <a:latin typeface="Arial"/>
              <a:ea typeface="Arial"/>
              <a:cs typeface="Arial"/>
            </a:endParaRPr>
          </a:p>
          <a:p>
            <a:pPr marL="12700" algn="l" rtl="0" eaLnBrk="0">
              <a:lnSpc>
                <a:spcPct val="69000"/>
              </a:lnSpc>
              <a:tabLst/>
            </a:pPr>
            <a:r>
              <a:rPr sz="1300" kern="0" spc="80" dirty="0">
                <a:solidFill>
                  <a:srgbClr val="000000">
                    <a:alpha val="100000"/>
                  </a:srgbClr>
                </a:solidFill>
                <a:latin typeface="Times New Roman"/>
                <a:ea typeface="Times New Roman"/>
                <a:cs typeface="Times New Roman"/>
              </a:rPr>
              <a:t>—7—</a:t>
            </a:r>
            <a:endParaRPr sz="1300" dirty="0">
              <a:latin typeface="Times New Roman"/>
              <a:ea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table 36"/>
          <p:cNvGraphicFramePr>
            <a:graphicFrameLocks noGrp="1"/>
          </p:cNvGraphicFramePr>
          <p:nvPr/>
        </p:nvGraphicFramePr>
        <p:xfrm>
          <a:off x="903718" y="3086857"/>
          <a:ext cx="5752465" cy="6641464"/>
        </p:xfrm>
        <a:graphic>
          <a:graphicData uri="http://schemas.openxmlformats.org/drawingml/2006/table">
            <a:tbl>
              <a:tblPr/>
              <a:tblGrid>
                <a:gridCol w="728344"/>
                <a:gridCol w="646429"/>
                <a:gridCol w="401319"/>
                <a:gridCol w="78739"/>
                <a:gridCol w="178435"/>
                <a:gridCol w="102235"/>
                <a:gridCol w="349250"/>
                <a:gridCol w="365125"/>
                <a:gridCol w="963295"/>
                <a:gridCol w="842010"/>
                <a:gridCol w="1097280"/>
              </a:tblGrid>
              <a:tr h="513715">
                <a:tc>
                  <a:txBody>
                    <a:bodyPr/>
                    <a:lstStyle/>
                    <a:p>
                      <a:pPr algn="l" rtl="0" eaLnBrk="0">
                        <a:lnSpc>
                          <a:spcPct val="119000"/>
                        </a:lnSpc>
                        <a:tabLst/>
                      </a:pPr>
                      <a:endParaRPr sz="1000" dirty="0">
                        <a:latin typeface="Arial"/>
                        <a:ea typeface="Arial"/>
                        <a:cs typeface="Arial"/>
                      </a:endParaRPr>
                    </a:p>
                    <a:p>
                      <a:pPr algn="l" rtl="0" eaLnBrk="0">
                        <a:lnSpc>
                          <a:spcPct val="7644"/>
                        </a:lnSpc>
                        <a:tabLst/>
                      </a:pPr>
                      <a:endParaRPr sz="100" dirty="0">
                        <a:latin typeface="Arial"/>
                        <a:ea typeface="Arial"/>
                        <a:cs typeface="Arial"/>
                      </a:endParaRPr>
                    </a:p>
                    <a:p>
                      <a:pPr marL="87630" algn="l" rtl="0" eaLnBrk="0">
                        <a:lnSpc>
                          <a:spcPct val="88000"/>
                        </a:lnSpc>
                        <a:tabLst/>
                      </a:pPr>
                      <a:r>
                        <a:rPr sz="1100" kern="0" spc="60" dirty="0">
                          <a:solidFill>
                            <a:srgbClr val="000000">
                              <a:alpha val="100000"/>
                            </a:srgbClr>
                          </a:solidFill>
                          <a:latin typeface="Microsoft YaHei"/>
                          <a:ea typeface="Microsoft YaHei"/>
                          <a:cs typeface="Microsoft YaHei"/>
                        </a:rPr>
                        <a:t>姓</a:t>
                      </a:r>
                      <a:r>
                        <a:rPr sz="1100" kern="0" spc="30" dirty="0">
                          <a:solidFill>
                            <a:srgbClr val="000000">
                              <a:alpha val="100000"/>
                            </a:srgbClr>
                          </a:solidFill>
                          <a:latin typeface="Microsoft YaHei"/>
                          <a:ea typeface="Microsoft YaHei"/>
                          <a:cs typeface="Microsoft YaHei"/>
                        </a:rPr>
                        <a:t>      </a:t>
                      </a:r>
                      <a:r>
                        <a:rPr sz="1100" kern="0" spc="60" dirty="0">
                          <a:solidFill>
                            <a:srgbClr val="000000">
                              <a:alpha val="100000"/>
                            </a:srgbClr>
                          </a:solidFill>
                          <a:latin typeface="Microsoft YaHei"/>
                          <a:ea typeface="Microsoft YaHei"/>
                          <a:cs typeface="Microsoft YaHei"/>
                        </a:rPr>
                        <a:t>名</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5">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20000"/>
                        </a:lnSpc>
                        <a:tabLst/>
                      </a:pPr>
                      <a:endParaRPr sz="1000" dirty="0">
                        <a:latin typeface="Arial"/>
                        <a:ea typeface="Arial"/>
                        <a:cs typeface="Arial"/>
                      </a:endParaRPr>
                    </a:p>
                    <a:p>
                      <a:pPr algn="l" rtl="0" eaLnBrk="0">
                        <a:lnSpc>
                          <a:spcPct val="6968"/>
                        </a:lnSpc>
                        <a:tabLst/>
                      </a:pPr>
                      <a:endParaRPr sz="100" dirty="0">
                        <a:latin typeface="Arial"/>
                        <a:ea typeface="Arial"/>
                        <a:cs typeface="Arial"/>
                      </a:endParaRPr>
                    </a:p>
                    <a:p>
                      <a:pPr marL="81914" algn="l" rtl="0" eaLnBrk="0">
                        <a:lnSpc>
                          <a:spcPct val="87000"/>
                        </a:lnSpc>
                        <a:tabLst/>
                      </a:pPr>
                      <a:r>
                        <a:rPr sz="1100" kern="0" spc="40" dirty="0">
                          <a:solidFill>
                            <a:srgbClr val="000000">
                              <a:alpha val="100000"/>
                            </a:srgbClr>
                          </a:solidFill>
                          <a:latin typeface="Microsoft YaHei"/>
                          <a:ea typeface="Microsoft YaHei"/>
                          <a:cs typeface="Microsoft YaHei"/>
                        </a:rPr>
                        <a:t>性</a:t>
                      </a:r>
                      <a:r>
                        <a:rPr sz="1100" kern="0" spc="30" dirty="0">
                          <a:solidFill>
                            <a:srgbClr val="000000">
                              <a:alpha val="100000"/>
                            </a:srgbClr>
                          </a:solidFill>
                          <a:latin typeface="Microsoft YaHei"/>
                          <a:ea typeface="Microsoft YaHei"/>
                          <a:cs typeface="Microsoft YaHei"/>
                        </a:rPr>
                        <a:t>      </a:t>
                      </a:r>
                      <a:r>
                        <a:rPr sz="1100" kern="0" spc="40" dirty="0">
                          <a:solidFill>
                            <a:srgbClr val="000000">
                              <a:alpha val="100000"/>
                            </a:srgbClr>
                          </a:solidFill>
                          <a:latin typeface="Microsoft YaHei"/>
                          <a:ea typeface="Microsoft YaHei"/>
                          <a:cs typeface="Microsoft YaHei"/>
                        </a:rPr>
                        <a:t>别</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rowSpan="4">
                  <a:txBody>
                    <a:bodyPr/>
                    <a:lstStyle/>
                    <a:p>
                      <a:pPr algn="l" rtl="0" eaLnBrk="0">
                        <a:lnSpc>
                          <a:spcPct val="103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marL="235584" algn="l" rtl="0" eaLnBrk="0">
                        <a:lnSpc>
                          <a:spcPct val="99000"/>
                        </a:lnSpc>
                        <a:spcBef>
                          <a:spcPts val="3"/>
                        </a:spcBef>
                        <a:tabLst/>
                      </a:pPr>
                      <a:r>
                        <a:rPr sz="1000" kern="0" spc="-30" dirty="0">
                          <a:solidFill>
                            <a:srgbClr val="000000">
                              <a:alpha val="100000"/>
                            </a:srgbClr>
                          </a:solidFill>
                          <a:latin typeface="Microsoft YaHei"/>
                          <a:ea typeface="Microsoft YaHei"/>
                          <a:cs typeface="Microsoft YaHei"/>
                        </a:rPr>
                        <a:t>（考生照片）</a:t>
                      </a:r>
                      <a:endParaRPr sz="10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a:txBody>
                    <a:bodyPr/>
                    <a:lstStyle/>
                    <a:p>
                      <a:pPr algn="l" rtl="0" eaLnBrk="0">
                        <a:lnSpc>
                          <a:spcPct val="117000"/>
                        </a:lnSpc>
                        <a:tabLst/>
                      </a:pPr>
                      <a:endParaRPr sz="1000" dirty="0">
                        <a:latin typeface="Arial"/>
                        <a:ea typeface="Arial"/>
                        <a:cs typeface="Arial"/>
                      </a:endParaRPr>
                    </a:p>
                    <a:p>
                      <a:pPr algn="l" rtl="0" eaLnBrk="0">
                        <a:lnSpc>
                          <a:spcPct val="9027"/>
                        </a:lnSpc>
                        <a:tabLst/>
                      </a:pPr>
                      <a:endParaRPr sz="100" dirty="0">
                        <a:latin typeface="Arial"/>
                        <a:ea typeface="Arial"/>
                        <a:cs typeface="Arial"/>
                      </a:endParaRPr>
                    </a:p>
                    <a:p>
                      <a:pPr marL="100964" algn="l" rtl="0" eaLnBrk="0">
                        <a:lnSpc>
                          <a:spcPct val="88000"/>
                        </a:lnSpc>
                        <a:tabLst/>
                      </a:pPr>
                      <a:r>
                        <a:rPr sz="1100" kern="0" spc="-10" dirty="0">
                          <a:solidFill>
                            <a:srgbClr val="000000">
                              <a:alpha val="100000"/>
                            </a:srgbClr>
                          </a:solidFill>
                          <a:latin typeface="Microsoft YaHei"/>
                          <a:ea typeface="Microsoft YaHei"/>
                          <a:cs typeface="Microsoft YaHei"/>
                        </a:rPr>
                        <a:t>出生年月</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5">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18000"/>
                        </a:lnSpc>
                        <a:tabLst/>
                      </a:pPr>
                      <a:endParaRPr sz="1000" dirty="0">
                        <a:latin typeface="Arial"/>
                        <a:ea typeface="Arial"/>
                        <a:cs typeface="Arial"/>
                      </a:endParaRPr>
                    </a:p>
                    <a:p>
                      <a:pPr marL="80644" algn="l" rtl="0" eaLnBrk="0">
                        <a:lnSpc>
                          <a:spcPct val="87000"/>
                        </a:lnSpc>
                        <a:spcBef>
                          <a:spcPts val="4"/>
                        </a:spcBef>
                        <a:tabLst/>
                      </a:pPr>
                      <a:r>
                        <a:rPr sz="1100" kern="0" spc="10" dirty="0">
                          <a:solidFill>
                            <a:srgbClr val="000000">
                              <a:alpha val="100000"/>
                            </a:srgbClr>
                          </a:solidFill>
                          <a:latin typeface="Microsoft YaHei"/>
                          <a:ea typeface="Microsoft YaHei"/>
                          <a:cs typeface="Microsoft YaHei"/>
                        </a:rPr>
                        <a:t>婚姻状况</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a:txBody>
                    <a:bodyPr/>
                    <a:lstStyle/>
                    <a:p>
                      <a:pPr algn="l" rtl="0" eaLnBrk="0">
                        <a:lnSpc>
                          <a:spcPct val="117000"/>
                        </a:lnSpc>
                        <a:tabLst/>
                      </a:pPr>
                      <a:endParaRPr sz="1000" dirty="0">
                        <a:latin typeface="Arial"/>
                        <a:ea typeface="Arial"/>
                        <a:cs typeface="Arial"/>
                      </a:endParaRPr>
                    </a:p>
                    <a:p>
                      <a:pPr marL="89535" algn="l" rtl="0" eaLnBrk="0">
                        <a:lnSpc>
                          <a:spcPct val="89000"/>
                        </a:lnSpc>
                        <a:tabLst/>
                      </a:pPr>
                      <a:r>
                        <a:rPr sz="1100" kern="0" spc="10" dirty="0">
                          <a:solidFill>
                            <a:srgbClr val="000000">
                              <a:alpha val="100000"/>
                            </a:srgbClr>
                          </a:solidFill>
                          <a:latin typeface="Microsoft YaHei"/>
                          <a:ea typeface="Microsoft YaHei"/>
                          <a:cs typeface="Microsoft YaHei"/>
                        </a:rPr>
                        <a:t>政治面貌</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5">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18000"/>
                        </a:lnSpc>
                        <a:tabLst/>
                      </a:pPr>
                      <a:endParaRPr sz="1000" dirty="0">
                        <a:latin typeface="Arial"/>
                        <a:ea typeface="Arial"/>
                        <a:cs typeface="Arial"/>
                      </a:endParaRPr>
                    </a:p>
                    <a:p>
                      <a:pPr marL="81914" algn="l" rtl="0" eaLnBrk="0">
                        <a:lnSpc>
                          <a:spcPct val="87000"/>
                        </a:lnSpc>
                        <a:spcBef>
                          <a:spcPts val="7"/>
                        </a:spcBef>
                        <a:tabLst/>
                      </a:pPr>
                      <a:r>
                        <a:rPr sz="1100" kern="0" spc="60" dirty="0">
                          <a:solidFill>
                            <a:srgbClr val="000000">
                              <a:alpha val="100000"/>
                            </a:srgbClr>
                          </a:solidFill>
                          <a:latin typeface="Microsoft YaHei"/>
                          <a:ea typeface="Microsoft YaHei"/>
                          <a:cs typeface="Microsoft YaHei"/>
                        </a:rPr>
                        <a:t>籍</a:t>
                      </a:r>
                      <a:r>
                        <a:rPr sz="1100" kern="0" spc="20" dirty="0">
                          <a:solidFill>
                            <a:srgbClr val="000000">
                              <a:alpha val="100000"/>
                            </a:srgbClr>
                          </a:solidFill>
                          <a:latin typeface="Microsoft YaHei"/>
                          <a:ea typeface="Microsoft YaHei"/>
                          <a:cs typeface="Microsoft YaHei"/>
                        </a:rPr>
                        <a:t>      </a:t>
                      </a:r>
                      <a:r>
                        <a:rPr sz="1100" kern="0" spc="60" dirty="0">
                          <a:solidFill>
                            <a:srgbClr val="000000">
                              <a:alpha val="100000"/>
                            </a:srgbClr>
                          </a:solidFill>
                          <a:latin typeface="Microsoft YaHei"/>
                          <a:ea typeface="Microsoft YaHei"/>
                          <a:cs typeface="Microsoft YaHei"/>
                        </a:rPr>
                        <a:t>贯</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a:txBody>
                    <a:bodyPr/>
                    <a:lstStyle/>
                    <a:p>
                      <a:pPr algn="l" rtl="0" eaLnBrk="0">
                        <a:lnSpc>
                          <a:spcPct val="119000"/>
                        </a:lnSpc>
                        <a:tabLst/>
                      </a:pPr>
                      <a:endParaRPr sz="1000" dirty="0">
                        <a:latin typeface="Arial"/>
                        <a:ea typeface="Arial"/>
                        <a:cs typeface="Arial"/>
                      </a:endParaRPr>
                    </a:p>
                    <a:p>
                      <a:pPr marL="102235" algn="l" rtl="0" eaLnBrk="0">
                        <a:lnSpc>
                          <a:spcPct val="87000"/>
                        </a:lnSpc>
                        <a:spcBef>
                          <a:spcPts val="3"/>
                        </a:spcBef>
                        <a:tabLst/>
                      </a:pPr>
                      <a:r>
                        <a:rPr sz="1100" kern="0" spc="10" dirty="0">
                          <a:solidFill>
                            <a:srgbClr val="000000">
                              <a:alpha val="100000"/>
                            </a:srgbClr>
                          </a:solidFill>
                          <a:latin typeface="Microsoft YaHei"/>
                          <a:ea typeface="Microsoft YaHei"/>
                          <a:cs typeface="Microsoft YaHei"/>
                        </a:rPr>
                        <a:t>民</a:t>
                      </a:r>
                      <a:r>
                        <a:rPr sz="1100" kern="0" spc="2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族</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4">
                  <a:txBody>
                    <a:bodyPr/>
                    <a:lstStyle/>
                    <a:p>
                      <a:pPr algn="l" rtl="0" eaLnBrk="0">
                        <a:lnSpc>
                          <a:spcPct val="118000"/>
                        </a:lnSpc>
                        <a:tabLst/>
                      </a:pPr>
                      <a:endParaRPr sz="1000" dirty="0">
                        <a:latin typeface="Arial"/>
                        <a:ea typeface="Arial"/>
                        <a:cs typeface="Arial"/>
                      </a:endParaRPr>
                    </a:p>
                    <a:p>
                      <a:pPr marL="81914" algn="l" rtl="0" eaLnBrk="0">
                        <a:lnSpc>
                          <a:spcPct val="87000"/>
                        </a:lnSpc>
                        <a:spcBef>
                          <a:spcPts val="3"/>
                        </a:spcBef>
                        <a:tabLst/>
                      </a:pPr>
                      <a:r>
                        <a:rPr sz="1100" kern="0" spc="0" dirty="0">
                          <a:solidFill>
                            <a:srgbClr val="000000">
                              <a:alpha val="100000"/>
                            </a:srgbClr>
                          </a:solidFill>
                          <a:latin typeface="Microsoft YaHei"/>
                          <a:ea typeface="Microsoft YaHei"/>
                          <a:cs typeface="Microsoft YaHei"/>
                        </a:rPr>
                        <a:t>身份证号</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3">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vMerge="1">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a:txBody>
                    <a:bodyPr/>
                    <a:lstStyle/>
                    <a:p>
                      <a:pPr algn="l" rtl="0" eaLnBrk="0">
                        <a:lnSpc>
                          <a:spcPct val="106000"/>
                        </a:lnSpc>
                        <a:tabLst/>
                      </a:pPr>
                      <a:endParaRPr sz="500" dirty="0">
                        <a:latin typeface="Arial"/>
                        <a:ea typeface="Arial"/>
                        <a:cs typeface="Arial"/>
                      </a:endParaRPr>
                    </a:p>
                    <a:p>
                      <a:pPr marL="349250" algn="l" rtl="0" eaLnBrk="0">
                        <a:lnSpc>
                          <a:spcPct val="87000"/>
                        </a:lnSpc>
                        <a:spcBef>
                          <a:spcPts val="2"/>
                        </a:spcBef>
                        <a:tabLst/>
                      </a:pPr>
                      <a:r>
                        <a:rPr sz="1100" kern="0" spc="0" dirty="0">
                          <a:solidFill>
                            <a:srgbClr val="000000">
                              <a:alpha val="100000"/>
                            </a:srgbClr>
                          </a:solidFill>
                          <a:latin typeface="Microsoft YaHei"/>
                          <a:ea typeface="Microsoft YaHei"/>
                          <a:cs typeface="Microsoft YaHei"/>
                        </a:rPr>
                        <a:t>户口所在地</a:t>
                      </a:r>
                      <a:endParaRPr sz="1100" dirty="0">
                        <a:latin typeface="Microsoft YaHei"/>
                        <a:ea typeface="Microsoft YaHei"/>
                        <a:cs typeface="Microsoft YaHei"/>
                      </a:endParaRPr>
                    </a:p>
                    <a:p>
                      <a:pPr marL="410844" algn="l" rtl="0" eaLnBrk="0">
                        <a:lnSpc>
                          <a:spcPts val="1577"/>
                        </a:lnSpc>
                        <a:tabLst/>
                      </a:pPr>
                      <a:r>
                        <a:rPr sz="1100" kern="0" spc="10" dirty="0">
                          <a:solidFill>
                            <a:srgbClr val="000000">
                              <a:alpha val="100000"/>
                            </a:srgbClr>
                          </a:solidFill>
                          <a:latin typeface="Microsoft YaHei"/>
                          <a:ea typeface="Microsoft YaHei"/>
                          <a:cs typeface="Microsoft YaHei"/>
                        </a:rPr>
                        <a:t>详细地址</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9">
                  <a:txBody>
                    <a:bodyPr/>
                    <a:lstStyle/>
                    <a:p>
                      <a:pPr algn="l" rtl="0" eaLnBrk="0">
                        <a:lnSpc>
                          <a:spcPct val="118000"/>
                        </a:lnSpc>
                        <a:tabLst/>
                      </a:pPr>
                      <a:endParaRPr sz="1000" dirty="0">
                        <a:latin typeface="Arial"/>
                        <a:ea typeface="Arial"/>
                        <a:cs typeface="Arial"/>
                      </a:endParaRPr>
                    </a:p>
                    <a:p>
                      <a:pPr marL="1352550" algn="l" rtl="0" eaLnBrk="0">
                        <a:lnSpc>
                          <a:spcPct val="90000"/>
                        </a:lnSpc>
                        <a:spcBef>
                          <a:spcPts val="1"/>
                        </a:spcBef>
                        <a:tabLst/>
                      </a:pPr>
                      <a:r>
                        <a:rPr sz="1100" kern="0" spc="0" dirty="0">
                          <a:solidFill>
                            <a:srgbClr val="000000">
                              <a:alpha val="100000"/>
                            </a:srgbClr>
                          </a:solidFill>
                          <a:latin typeface="Microsoft YaHei"/>
                          <a:ea typeface="Microsoft YaHei"/>
                          <a:cs typeface="Microsoft YaHei"/>
                        </a:rPr>
                        <a:t>省（区、市）</a:t>
                      </a:r>
                      <a:r>
                        <a:rPr sz="1100" kern="0" spc="5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Microsoft YaHei"/>
                          <a:ea typeface="Microsoft YaHei"/>
                          <a:cs typeface="Microsoft YaHei"/>
                        </a:rPr>
                        <a:t>市（县</a:t>
                      </a:r>
                      <a:r>
                        <a:rPr sz="1100" kern="0" spc="-10" dirty="0">
                          <a:solidFill>
                            <a:srgbClr val="000000">
                              <a:alpha val="100000"/>
                            </a:srgbClr>
                          </a:solidFill>
                          <a:latin typeface="Microsoft YaHei"/>
                          <a:ea typeface="Microsoft YaHei"/>
                          <a:cs typeface="Microsoft YaHei"/>
                        </a:rPr>
                        <a:t>）</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rowSpan="2">
                  <a:txBody>
                    <a:bodyPr/>
                    <a:lstStyle/>
                    <a:p>
                      <a:pPr algn="l" rtl="0" eaLnBrk="0">
                        <a:lnSpc>
                          <a:spcPct val="142000"/>
                        </a:lnSpc>
                        <a:tabLst/>
                      </a:pPr>
                      <a:endParaRPr sz="1000" dirty="0">
                        <a:latin typeface="Arial"/>
                        <a:ea typeface="Arial"/>
                        <a:cs typeface="Arial"/>
                      </a:endParaRPr>
                    </a:p>
                    <a:p>
                      <a:pPr algn="l" rtl="0" eaLnBrk="0">
                        <a:lnSpc>
                          <a:spcPct val="9769"/>
                        </a:lnSpc>
                        <a:tabLst/>
                      </a:pPr>
                      <a:endParaRPr sz="100" dirty="0">
                        <a:latin typeface="Arial"/>
                        <a:ea typeface="Arial"/>
                        <a:cs typeface="Arial"/>
                      </a:endParaRPr>
                    </a:p>
                    <a:p>
                      <a:pPr marL="137795" indent="137795" algn="l" rtl="0" eaLnBrk="0">
                        <a:lnSpc>
                          <a:spcPct val="118000"/>
                        </a:lnSpc>
                        <a:tabLst/>
                      </a:pPr>
                      <a:r>
                        <a:rPr sz="1100" kern="0" spc="0" dirty="0">
                          <a:solidFill>
                            <a:srgbClr val="000000">
                              <a:alpha val="100000"/>
                            </a:srgbClr>
                          </a:solidFill>
                          <a:latin typeface="Microsoft YaHei"/>
                          <a:ea typeface="Microsoft YaHei"/>
                          <a:cs typeface="Microsoft YaHei"/>
                        </a:rPr>
                        <a:t>人事档案所在    </a:t>
                      </a:r>
                      <a:r>
                        <a:rPr sz="1000" kern="0" spc="-10" dirty="0">
                          <a:solidFill>
                            <a:srgbClr val="000000">
                              <a:alpha val="100000"/>
                            </a:srgbClr>
                          </a:solidFill>
                          <a:latin typeface="Microsoft YaHei"/>
                          <a:ea typeface="Microsoft YaHei"/>
                          <a:cs typeface="Microsoft YaHei"/>
                        </a:rPr>
                        <a:t>单位（定向单位）</a:t>
                      </a:r>
                      <a:endParaRPr sz="1000" dirty="0">
                        <a:latin typeface="Microsoft YaHei"/>
                        <a:ea typeface="Microsoft YaHei"/>
                        <a:cs typeface="Microsoft YaHei"/>
                      </a:endParaRPr>
                    </a:p>
                    <a:p>
                      <a:pPr marL="343534" algn="l" rtl="0" eaLnBrk="0">
                        <a:lnSpc>
                          <a:spcPct val="87000"/>
                        </a:lnSpc>
                        <a:spcBef>
                          <a:spcPts val="316"/>
                        </a:spcBef>
                        <a:tabLst/>
                      </a:pPr>
                      <a:r>
                        <a:rPr sz="1100" kern="0" spc="0" dirty="0">
                          <a:solidFill>
                            <a:srgbClr val="000000">
                              <a:alpha val="100000"/>
                            </a:srgbClr>
                          </a:solidFill>
                          <a:latin typeface="Microsoft YaHei"/>
                          <a:ea typeface="Microsoft YaHei"/>
                          <a:cs typeface="Microsoft YaHei"/>
                        </a:rPr>
                        <a:t>及通信地址</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18000"/>
                        </a:lnSpc>
                        <a:tabLst/>
                      </a:pPr>
                      <a:endParaRPr sz="1000" dirty="0">
                        <a:latin typeface="Arial"/>
                        <a:ea typeface="Arial"/>
                        <a:cs typeface="Arial"/>
                      </a:endParaRPr>
                    </a:p>
                    <a:p>
                      <a:pPr marL="108585" algn="l" rtl="0" eaLnBrk="0">
                        <a:lnSpc>
                          <a:spcPct val="88000"/>
                        </a:lnSpc>
                        <a:spcBef>
                          <a:spcPts val="3"/>
                        </a:spcBef>
                        <a:tabLst/>
                      </a:pPr>
                      <a:r>
                        <a:rPr sz="1100" kern="0" spc="10" dirty="0">
                          <a:solidFill>
                            <a:srgbClr val="000000">
                              <a:alpha val="100000"/>
                            </a:srgbClr>
                          </a:solidFill>
                          <a:latin typeface="Microsoft YaHei"/>
                          <a:ea typeface="Microsoft YaHei"/>
                          <a:cs typeface="Microsoft YaHei"/>
                        </a:rPr>
                        <a:t>单位</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6">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18000"/>
                        </a:lnSpc>
                        <a:tabLst/>
                      </a:pPr>
                      <a:endParaRPr sz="1000" dirty="0">
                        <a:latin typeface="Arial"/>
                        <a:ea typeface="Arial"/>
                        <a:cs typeface="Arial"/>
                      </a:endParaRPr>
                    </a:p>
                    <a:p>
                      <a:pPr marL="281940" algn="l" rtl="0" eaLnBrk="0">
                        <a:lnSpc>
                          <a:spcPct val="88000"/>
                        </a:lnSpc>
                        <a:spcBef>
                          <a:spcPts val="2"/>
                        </a:spcBef>
                        <a:tabLst/>
                      </a:pPr>
                      <a:r>
                        <a:rPr sz="1100" kern="0" spc="-10" dirty="0">
                          <a:solidFill>
                            <a:srgbClr val="000000">
                              <a:alpha val="100000"/>
                            </a:srgbClr>
                          </a:solidFill>
                          <a:latin typeface="Microsoft YaHei"/>
                          <a:ea typeface="Microsoft YaHei"/>
                          <a:cs typeface="Microsoft YaHei"/>
                        </a:rPr>
                        <a:t>邮政编码</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vMerge="1">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19000"/>
                        </a:lnSpc>
                        <a:tabLst/>
                      </a:pPr>
                      <a:endParaRPr sz="1000" dirty="0">
                        <a:latin typeface="Arial"/>
                        <a:ea typeface="Arial"/>
                        <a:cs typeface="Arial"/>
                      </a:endParaRPr>
                    </a:p>
                    <a:p>
                      <a:pPr algn="l" rtl="0" eaLnBrk="0">
                        <a:lnSpc>
                          <a:spcPct val="6926"/>
                        </a:lnSpc>
                        <a:tabLst/>
                      </a:pPr>
                      <a:endParaRPr sz="100" dirty="0">
                        <a:latin typeface="Arial"/>
                        <a:ea typeface="Arial"/>
                        <a:cs typeface="Arial"/>
                      </a:endParaRPr>
                    </a:p>
                    <a:p>
                      <a:pPr marL="102235" algn="l" rtl="0" eaLnBrk="0">
                        <a:lnSpc>
                          <a:spcPct val="86000"/>
                        </a:lnSpc>
                        <a:tabLst/>
                      </a:pPr>
                      <a:r>
                        <a:rPr sz="1100" kern="0" spc="30" dirty="0">
                          <a:solidFill>
                            <a:srgbClr val="000000">
                              <a:alpha val="100000"/>
                            </a:srgbClr>
                          </a:solidFill>
                          <a:latin typeface="Microsoft YaHei"/>
                          <a:ea typeface="Microsoft YaHei"/>
                          <a:cs typeface="Microsoft YaHei"/>
                        </a:rPr>
                        <a:t>地址</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6">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a:txBody>
                    <a:bodyPr/>
                    <a:lstStyle/>
                    <a:p>
                      <a:pPr algn="l" rtl="0" eaLnBrk="0">
                        <a:lnSpc>
                          <a:spcPct val="117000"/>
                        </a:lnSpc>
                        <a:tabLst/>
                      </a:pPr>
                      <a:endParaRPr sz="1000" dirty="0">
                        <a:latin typeface="Arial"/>
                        <a:ea typeface="Arial"/>
                        <a:cs typeface="Arial"/>
                      </a:endParaRPr>
                    </a:p>
                    <a:p>
                      <a:pPr marL="137160" algn="l" rtl="0" eaLnBrk="0">
                        <a:lnSpc>
                          <a:spcPct val="89000"/>
                        </a:lnSpc>
                        <a:spcBef>
                          <a:spcPts val="2"/>
                        </a:spcBef>
                        <a:tabLst/>
                      </a:pPr>
                      <a:r>
                        <a:rPr sz="1100" kern="0" spc="0" dirty="0">
                          <a:solidFill>
                            <a:srgbClr val="000000">
                              <a:alpha val="100000"/>
                            </a:srgbClr>
                          </a:solidFill>
                          <a:latin typeface="Microsoft YaHei"/>
                          <a:ea typeface="Microsoft YaHei"/>
                          <a:cs typeface="Microsoft YaHei"/>
                        </a:rPr>
                        <a:t>现工作或学习单位</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6">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18000"/>
                        </a:lnSpc>
                        <a:tabLst/>
                      </a:pPr>
                      <a:endParaRPr sz="1000" dirty="0">
                        <a:latin typeface="Arial"/>
                        <a:ea typeface="Arial"/>
                        <a:cs typeface="Arial"/>
                      </a:endParaRPr>
                    </a:p>
                    <a:p>
                      <a:pPr marL="487680" algn="l" rtl="0" eaLnBrk="0">
                        <a:lnSpc>
                          <a:spcPct val="88000"/>
                        </a:lnSpc>
                        <a:spcBef>
                          <a:spcPts val="1"/>
                        </a:spcBef>
                        <a:tabLst/>
                      </a:pPr>
                      <a:r>
                        <a:rPr sz="1100" kern="0" spc="0" dirty="0">
                          <a:solidFill>
                            <a:srgbClr val="000000">
                              <a:alpha val="100000"/>
                            </a:srgbClr>
                          </a:solidFill>
                          <a:latin typeface="Microsoft YaHei"/>
                          <a:ea typeface="Microsoft YaHei"/>
                          <a:cs typeface="Microsoft YaHei"/>
                        </a:rPr>
                        <a:t>本人联系电话</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a:txBody>
                    <a:bodyPr/>
                    <a:lstStyle/>
                    <a:p>
                      <a:pPr algn="l" rtl="0" eaLnBrk="0">
                        <a:lnSpc>
                          <a:spcPct val="117000"/>
                        </a:lnSpc>
                        <a:tabLst/>
                      </a:pPr>
                      <a:endParaRPr sz="1000" dirty="0">
                        <a:latin typeface="Arial"/>
                        <a:ea typeface="Arial"/>
                        <a:cs typeface="Arial"/>
                      </a:endParaRPr>
                    </a:p>
                    <a:p>
                      <a:pPr algn="l" rtl="0" eaLnBrk="0">
                        <a:lnSpc>
                          <a:spcPct val="7156"/>
                        </a:lnSpc>
                        <a:tabLst/>
                      </a:pPr>
                      <a:endParaRPr sz="100" dirty="0">
                        <a:latin typeface="Arial"/>
                        <a:ea typeface="Arial"/>
                        <a:cs typeface="Arial"/>
                      </a:endParaRPr>
                    </a:p>
                    <a:p>
                      <a:pPr marL="208279" algn="l" rtl="0" eaLnBrk="0">
                        <a:lnSpc>
                          <a:spcPct val="88000"/>
                        </a:lnSpc>
                        <a:tabLst/>
                      </a:pPr>
                      <a:r>
                        <a:rPr sz="1100" kern="0" spc="0" dirty="0">
                          <a:solidFill>
                            <a:srgbClr val="000000">
                              <a:alpha val="100000"/>
                            </a:srgbClr>
                          </a:solidFill>
                          <a:latin typeface="Microsoft YaHei"/>
                          <a:ea typeface="Microsoft YaHei"/>
                          <a:cs typeface="Microsoft YaHei"/>
                        </a:rPr>
                        <a:t>毕业学校及专业</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9">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rowSpan="2">
                  <a:txBody>
                    <a:bodyPr/>
                    <a:lstStyle/>
                    <a:p>
                      <a:pPr algn="l" rtl="0" eaLnBrk="0">
                        <a:lnSpc>
                          <a:spcPct val="142000"/>
                        </a:lnSpc>
                        <a:tabLst/>
                      </a:pPr>
                      <a:endParaRPr sz="1000" dirty="0">
                        <a:latin typeface="Arial"/>
                        <a:ea typeface="Arial"/>
                        <a:cs typeface="Arial"/>
                      </a:endParaRPr>
                    </a:p>
                    <a:p>
                      <a:pPr algn="l" rtl="0" eaLnBrk="0">
                        <a:lnSpc>
                          <a:spcPct val="143000"/>
                        </a:lnSpc>
                        <a:tabLst/>
                      </a:pPr>
                      <a:endParaRPr sz="1000" dirty="0">
                        <a:latin typeface="Arial"/>
                        <a:ea typeface="Arial"/>
                        <a:cs typeface="Arial"/>
                      </a:endParaRPr>
                    </a:p>
                    <a:p>
                      <a:pPr algn="l" rtl="0" eaLnBrk="0">
                        <a:lnSpc>
                          <a:spcPct val="7578"/>
                        </a:lnSpc>
                        <a:tabLst/>
                      </a:pPr>
                      <a:endParaRPr sz="100" dirty="0">
                        <a:latin typeface="Arial"/>
                        <a:ea typeface="Arial"/>
                        <a:cs typeface="Arial"/>
                      </a:endParaRPr>
                    </a:p>
                    <a:p>
                      <a:pPr marL="208279" algn="l" rtl="0" eaLnBrk="0">
                        <a:lnSpc>
                          <a:spcPct val="88000"/>
                        </a:lnSpc>
                        <a:tabLst/>
                      </a:pPr>
                      <a:r>
                        <a:rPr sz="1100" kern="0" spc="10" dirty="0">
                          <a:solidFill>
                            <a:srgbClr val="000000">
                              <a:alpha val="100000"/>
                            </a:srgbClr>
                          </a:solidFill>
                          <a:latin typeface="Microsoft YaHei"/>
                          <a:ea typeface="Microsoft YaHei"/>
                          <a:cs typeface="Microsoft YaHei"/>
                        </a:rPr>
                        <a:t>毕   业</a:t>
                      </a:r>
                      <a:r>
                        <a:rPr sz="1100" kern="0" spc="6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时</a:t>
                      </a:r>
                      <a:r>
                        <a:rPr sz="1100" kern="0" spc="5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间</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6" row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rowSpan="2">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18000"/>
                        </a:lnSpc>
                        <a:tabLst/>
                      </a:pPr>
                      <a:endParaRPr sz="1000" dirty="0">
                        <a:latin typeface="Arial"/>
                        <a:ea typeface="Arial"/>
                        <a:cs typeface="Arial"/>
                      </a:endParaRPr>
                    </a:p>
                    <a:p>
                      <a:pPr algn="l" rtl="0" eaLnBrk="0">
                        <a:lnSpc>
                          <a:spcPct val="8899"/>
                        </a:lnSpc>
                        <a:tabLst/>
                      </a:pPr>
                      <a:endParaRPr sz="100" dirty="0">
                        <a:latin typeface="Arial"/>
                        <a:ea typeface="Arial"/>
                        <a:cs typeface="Arial"/>
                      </a:endParaRPr>
                    </a:p>
                    <a:p>
                      <a:pPr marL="205740" algn="l" rtl="0" eaLnBrk="0">
                        <a:lnSpc>
                          <a:spcPct val="88000"/>
                        </a:lnSpc>
                        <a:tabLst/>
                      </a:pPr>
                      <a:r>
                        <a:rPr sz="1100" kern="0" spc="10" dirty="0">
                          <a:solidFill>
                            <a:srgbClr val="000000">
                              <a:alpha val="100000"/>
                            </a:srgbClr>
                          </a:solidFill>
                          <a:latin typeface="Microsoft YaHei"/>
                          <a:ea typeface="Microsoft YaHei"/>
                          <a:cs typeface="Microsoft YaHei"/>
                        </a:rPr>
                        <a:t>最后学位</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vMerge="1">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6" vMerge="1">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v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20000"/>
                        </a:lnSpc>
                        <a:tabLst/>
                      </a:pPr>
                      <a:endParaRPr sz="1000" dirty="0">
                        <a:latin typeface="Arial"/>
                        <a:ea typeface="Arial"/>
                        <a:cs typeface="Arial"/>
                      </a:endParaRPr>
                    </a:p>
                    <a:p>
                      <a:pPr marL="205740" algn="l" rtl="0" eaLnBrk="0">
                        <a:lnSpc>
                          <a:spcPct val="87000"/>
                        </a:lnSpc>
                        <a:tabLst/>
                      </a:pPr>
                      <a:r>
                        <a:rPr sz="1100" kern="0" spc="10" dirty="0">
                          <a:solidFill>
                            <a:srgbClr val="000000">
                              <a:alpha val="100000"/>
                            </a:srgbClr>
                          </a:solidFill>
                          <a:latin typeface="Microsoft YaHei"/>
                          <a:ea typeface="Microsoft YaHei"/>
                          <a:cs typeface="Microsoft YaHei"/>
                        </a:rPr>
                        <a:t>最后学历</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2">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0540">
                <a:tc gridSpan="2">
                  <a:txBody>
                    <a:bodyPr/>
                    <a:lstStyle/>
                    <a:p>
                      <a:pPr algn="l" rtl="0" eaLnBrk="0">
                        <a:lnSpc>
                          <a:spcPct val="117000"/>
                        </a:lnSpc>
                        <a:tabLst/>
                      </a:pPr>
                      <a:endParaRPr sz="1000" dirty="0">
                        <a:latin typeface="Arial"/>
                        <a:ea typeface="Arial"/>
                        <a:cs typeface="Arial"/>
                      </a:endParaRPr>
                    </a:p>
                    <a:p>
                      <a:pPr marL="205740" algn="l" rtl="0" eaLnBrk="0">
                        <a:lnSpc>
                          <a:spcPct val="87000"/>
                        </a:lnSpc>
                        <a:spcBef>
                          <a:spcPts val="1"/>
                        </a:spcBef>
                        <a:tabLst/>
                      </a:pPr>
                      <a:r>
                        <a:rPr sz="1100" kern="0" spc="30" dirty="0">
                          <a:solidFill>
                            <a:srgbClr val="000000">
                              <a:alpha val="100000"/>
                            </a:srgbClr>
                          </a:solidFill>
                          <a:latin typeface="Microsoft YaHei"/>
                          <a:ea typeface="Microsoft YaHei"/>
                          <a:cs typeface="Microsoft YaHei"/>
                        </a:rPr>
                        <a:t>报   考   类   型</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9">
                  <a:txBody>
                    <a:bodyPr/>
                    <a:lstStyle/>
                    <a:p>
                      <a:pPr algn="l" rtl="0" eaLnBrk="0">
                        <a:lnSpc>
                          <a:spcPct val="116000"/>
                        </a:lnSpc>
                        <a:tabLst/>
                      </a:pPr>
                      <a:endParaRPr sz="1000" dirty="0">
                        <a:latin typeface="Arial"/>
                        <a:ea typeface="Arial"/>
                        <a:cs typeface="Arial"/>
                      </a:endParaRPr>
                    </a:p>
                    <a:p>
                      <a:pPr algn="l" rtl="0" eaLnBrk="0">
                        <a:lnSpc>
                          <a:spcPct val="9482"/>
                        </a:lnSpc>
                        <a:tabLst/>
                      </a:pPr>
                      <a:endParaRPr sz="100" dirty="0">
                        <a:latin typeface="Arial"/>
                        <a:ea typeface="Arial"/>
                        <a:cs typeface="Arial"/>
                      </a:endParaRPr>
                    </a:p>
                    <a:p>
                      <a:pPr marL="978535" algn="l" rtl="0" eaLnBrk="0">
                        <a:lnSpc>
                          <a:spcPts val="1418"/>
                        </a:lnSpc>
                        <a:tabLst/>
                      </a:pPr>
                      <a:r>
                        <a:rPr sz="1100" kern="0" spc="60" dirty="0">
                          <a:solidFill>
                            <a:srgbClr val="000000">
                              <a:alpha val="100000"/>
                            </a:srgbClr>
                          </a:solidFill>
                          <a:latin typeface="Microsoft YaHei"/>
                          <a:ea typeface="Microsoft YaHei"/>
                          <a:cs typeface="Microsoft YaHei"/>
                        </a:rPr>
                        <a:t>□博士研究生</a:t>
                      </a:r>
                      <a:r>
                        <a:rPr sz="1100" kern="0" spc="10" dirty="0">
                          <a:solidFill>
                            <a:srgbClr val="000000">
                              <a:alpha val="100000"/>
                            </a:srgbClr>
                          </a:solidFill>
                          <a:latin typeface="Microsoft YaHei"/>
                          <a:ea typeface="Microsoft YaHei"/>
                          <a:cs typeface="Microsoft YaHei"/>
                        </a:rPr>
                        <a:t>                  </a:t>
                      </a:r>
                      <a:r>
                        <a:rPr sz="1100" kern="0" spc="60" dirty="0">
                          <a:solidFill>
                            <a:srgbClr val="000000">
                              <a:alpha val="100000"/>
                            </a:srgbClr>
                          </a:solidFill>
                          <a:latin typeface="Microsoft YaHei"/>
                          <a:ea typeface="Microsoft YaHei"/>
                          <a:cs typeface="Microsoft YaHei"/>
                        </a:rPr>
                        <a:t>□硕士研究生</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r h="511809">
                <a:tc>
                  <a:txBody>
                    <a:bodyPr/>
                    <a:lstStyle/>
                    <a:p>
                      <a:pPr algn="l" rtl="0" eaLnBrk="0">
                        <a:lnSpc>
                          <a:spcPct val="118000"/>
                        </a:lnSpc>
                        <a:tabLst/>
                      </a:pPr>
                      <a:endParaRPr sz="1000" dirty="0">
                        <a:latin typeface="Arial"/>
                        <a:ea typeface="Arial"/>
                        <a:cs typeface="Arial"/>
                      </a:endParaRPr>
                    </a:p>
                    <a:p>
                      <a:pPr marL="91439" algn="l" rtl="0" eaLnBrk="0">
                        <a:lnSpc>
                          <a:spcPct val="88000"/>
                        </a:lnSpc>
                        <a:spcBef>
                          <a:spcPts val="3"/>
                        </a:spcBef>
                        <a:tabLst/>
                      </a:pPr>
                      <a:r>
                        <a:rPr sz="1100" kern="0" spc="10" dirty="0">
                          <a:solidFill>
                            <a:srgbClr val="000000">
                              <a:alpha val="100000"/>
                            </a:srgbClr>
                          </a:solidFill>
                          <a:latin typeface="Microsoft YaHei"/>
                          <a:ea typeface="Microsoft YaHei"/>
                          <a:cs typeface="Microsoft YaHei"/>
                        </a:rPr>
                        <a:t>报考单位</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4">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3">
                  <a:txBody>
                    <a:bodyPr/>
                    <a:lstStyle/>
                    <a:p>
                      <a:pPr algn="l" rtl="0" eaLnBrk="0">
                        <a:lnSpc>
                          <a:spcPct val="105000"/>
                        </a:lnSpc>
                        <a:tabLst/>
                      </a:pPr>
                      <a:endParaRPr sz="500" dirty="0">
                        <a:latin typeface="Arial"/>
                        <a:ea typeface="Arial"/>
                        <a:cs typeface="Arial"/>
                      </a:endParaRPr>
                    </a:p>
                    <a:p>
                      <a:pPr marL="274320" algn="l" rtl="0" eaLnBrk="0">
                        <a:lnSpc>
                          <a:spcPct val="87000"/>
                        </a:lnSpc>
                        <a:spcBef>
                          <a:spcPts val="4"/>
                        </a:spcBef>
                        <a:tabLst/>
                      </a:pPr>
                      <a:r>
                        <a:rPr sz="1100" kern="0" spc="20" dirty="0">
                          <a:solidFill>
                            <a:srgbClr val="000000">
                              <a:alpha val="100000"/>
                            </a:srgbClr>
                          </a:solidFill>
                          <a:latin typeface="Microsoft YaHei"/>
                          <a:ea typeface="Microsoft YaHei"/>
                          <a:cs typeface="Microsoft YaHei"/>
                        </a:rPr>
                        <a:t>报考</a:t>
                      </a:r>
                      <a:endParaRPr sz="1100" dirty="0">
                        <a:latin typeface="Microsoft YaHei"/>
                        <a:ea typeface="Microsoft YaHei"/>
                        <a:cs typeface="Microsoft YaHei"/>
                      </a:endParaRPr>
                    </a:p>
                    <a:p>
                      <a:pPr algn="l" rtl="0" eaLnBrk="0">
                        <a:lnSpc>
                          <a:spcPct val="117000"/>
                        </a:lnSpc>
                        <a:tabLst/>
                      </a:pPr>
                      <a:endParaRPr sz="300" dirty="0">
                        <a:latin typeface="Arial"/>
                        <a:ea typeface="Arial"/>
                        <a:cs typeface="Arial"/>
                      </a:endParaRPr>
                    </a:p>
                    <a:p>
                      <a:pPr marL="275590" algn="l" rtl="0" eaLnBrk="0">
                        <a:lnSpc>
                          <a:spcPct val="86000"/>
                        </a:lnSpc>
                        <a:spcBef>
                          <a:spcPts val="2"/>
                        </a:spcBef>
                        <a:tabLst/>
                      </a:pPr>
                      <a:r>
                        <a:rPr sz="1100" kern="0" spc="10" dirty="0">
                          <a:solidFill>
                            <a:srgbClr val="000000">
                              <a:alpha val="100000"/>
                            </a:srgbClr>
                          </a:solidFill>
                          <a:latin typeface="Microsoft YaHei"/>
                          <a:ea typeface="Microsoft YaHei"/>
                          <a:cs typeface="Microsoft YaHei"/>
                        </a:rPr>
                        <a:t>专业</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gridSpan="3">
                  <a:txBody>
                    <a:bodyPr/>
                    <a:lstStyle/>
                    <a:p>
                      <a:pPr algn="l" rtl="0" eaLnBrk="0">
                        <a:lnSpc>
                          <a:spcPct val="100000"/>
                        </a:lnSpc>
                        <a:tabLst/>
                      </a:pPr>
                      <a:endParaRPr sz="1000" dirty="0">
                        <a:latin typeface="Arial"/>
                        <a:ea typeface="Arial"/>
                        <a:cs typeface="Arial"/>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hMerge="1">
                  <a:txBody>
                    <a:bodyPr/>
                    <a:lstStyle/>
                    <a:p>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38" name="textbox 38"/>
          <p:cNvSpPr/>
          <p:nvPr/>
        </p:nvSpPr>
        <p:spPr>
          <a:xfrm>
            <a:off x="906469" y="1153403"/>
            <a:ext cx="5125084" cy="137286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2033"/>
              </a:lnSpc>
              <a:tabLst/>
            </a:pPr>
            <a:r>
              <a:rPr sz="1500" kern="0" spc="-30" dirty="0">
                <a:solidFill>
                  <a:srgbClr val="000000">
                    <a:alpha val="100000"/>
                  </a:srgbClr>
                </a:solidFill>
                <a:latin typeface="SimHei"/>
                <a:ea typeface="SimHei"/>
                <a:cs typeface="SimHei"/>
              </a:rPr>
              <a:t>附件</a:t>
            </a:r>
            <a:r>
              <a:rPr sz="1500" kern="0" spc="-30" dirty="0">
                <a:solidFill>
                  <a:srgbClr val="000000">
                    <a:alpha val="100000"/>
                  </a:srgbClr>
                </a:solidFill>
                <a:latin typeface="Times New Roman"/>
                <a:ea typeface="Times New Roman"/>
                <a:cs typeface="Times New Roman"/>
              </a:rPr>
              <a:t>2</a:t>
            </a:r>
            <a:endParaRPr sz="1500" dirty="0">
              <a:latin typeface="Times New Roman"/>
              <a:ea typeface="Times New Roman"/>
              <a:cs typeface="Times New Roman"/>
            </a:endParaRPr>
          </a:p>
          <a:p>
            <a:pPr algn="l" rtl="0" eaLnBrk="0">
              <a:lnSpc>
                <a:spcPct val="114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algn="r" rtl="0" eaLnBrk="0">
              <a:lnSpc>
                <a:spcPct val="88000"/>
              </a:lnSpc>
              <a:spcBef>
                <a:spcPts val="637"/>
              </a:spcBef>
              <a:tabLst/>
            </a:pPr>
            <a:r>
              <a:rPr sz="2100" kern="0" spc="-130" dirty="0">
                <a:solidFill>
                  <a:srgbClr val="000000">
                    <a:alpha val="100000"/>
                  </a:srgbClr>
                </a:solidFill>
                <a:latin typeface="Microsoft YaHei"/>
                <a:ea typeface="Microsoft YaHei"/>
                <a:cs typeface="Microsoft YaHei"/>
              </a:rPr>
              <a:t>少数民族高层次骨干人才</a:t>
            </a:r>
            <a:r>
              <a:rPr sz="2100" kern="0" spc="-140" dirty="0">
                <a:solidFill>
                  <a:srgbClr val="000000">
                    <a:alpha val="100000"/>
                  </a:srgbClr>
                </a:solidFill>
                <a:latin typeface="Microsoft YaHei"/>
                <a:ea typeface="Microsoft YaHei"/>
                <a:cs typeface="Microsoft YaHei"/>
              </a:rPr>
              <a:t>研究生招生计划</a:t>
            </a:r>
            <a:endParaRPr sz="2100" dirty="0">
              <a:latin typeface="Microsoft YaHei"/>
              <a:ea typeface="Microsoft YaHei"/>
              <a:cs typeface="Microsoft YaHei"/>
            </a:endParaRPr>
          </a:p>
          <a:p>
            <a:pPr marL="2235835" algn="l" rtl="0" eaLnBrk="0">
              <a:lnSpc>
                <a:spcPts val="2973"/>
              </a:lnSpc>
              <a:tabLst/>
            </a:pPr>
            <a:r>
              <a:rPr sz="2100" kern="0" spc="-100" dirty="0">
                <a:solidFill>
                  <a:srgbClr val="000000">
                    <a:alpha val="100000"/>
                  </a:srgbClr>
                </a:solidFill>
                <a:latin typeface="Microsoft YaHei"/>
                <a:ea typeface="Microsoft YaHei"/>
                <a:cs typeface="Microsoft YaHei"/>
              </a:rPr>
              <a:t>考生登记表</a:t>
            </a:r>
            <a:endParaRPr sz="2100" dirty="0">
              <a:latin typeface="Microsoft YaHei"/>
              <a:ea typeface="Microsoft YaHei"/>
              <a:cs typeface="Microsoft YaHei"/>
            </a:endParaRPr>
          </a:p>
        </p:txBody>
      </p:sp>
      <p:sp>
        <p:nvSpPr>
          <p:cNvPr id="40" name="textbox 40"/>
          <p:cNvSpPr/>
          <p:nvPr/>
        </p:nvSpPr>
        <p:spPr>
          <a:xfrm>
            <a:off x="886539" y="9880558"/>
            <a:ext cx="473075"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80" dirty="0">
                <a:solidFill>
                  <a:srgbClr val="000000">
                    <a:alpha val="100000"/>
                  </a:srgbClr>
                </a:solidFill>
                <a:latin typeface="Times New Roman"/>
                <a:ea typeface="Times New Roman"/>
                <a:cs typeface="Times New Roman"/>
              </a:rPr>
              <a:t>—8—</a:t>
            </a:r>
            <a:endParaRPr sz="1300" dirty="0">
              <a:latin typeface="Times New Roman"/>
              <a:ea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le 42"/>
          <p:cNvGraphicFramePr>
            <a:graphicFrameLocks noGrp="1"/>
          </p:cNvGraphicFramePr>
          <p:nvPr/>
        </p:nvGraphicFramePr>
        <p:xfrm>
          <a:off x="903718" y="1080289"/>
          <a:ext cx="5752465" cy="6531609"/>
        </p:xfrm>
        <a:graphic>
          <a:graphicData uri="http://schemas.openxmlformats.org/drawingml/2006/table">
            <a:tbl>
              <a:tblPr/>
              <a:tblGrid>
                <a:gridCol w="2849245"/>
                <a:gridCol w="1449705"/>
                <a:gridCol w="1453515"/>
              </a:tblGrid>
              <a:tr h="6531609">
                <a:tc>
                  <a:txBody>
                    <a:bodyPr/>
                    <a:lstStyle/>
                    <a:p>
                      <a:pPr algn="l" rtl="0" eaLnBrk="0">
                        <a:lnSpc>
                          <a:spcPct val="111000"/>
                        </a:lnSpc>
                        <a:tabLst/>
                      </a:pPr>
                      <a:endParaRPr sz="1000" dirty="0">
                        <a:latin typeface="Arial"/>
                        <a:ea typeface="Arial"/>
                        <a:cs typeface="Arial"/>
                      </a:endParaRPr>
                    </a:p>
                    <a:p>
                      <a:pPr algn="l" rtl="0" eaLnBrk="0">
                        <a:lnSpc>
                          <a:spcPct val="111000"/>
                        </a:lnSpc>
                        <a:tabLst/>
                      </a:pPr>
                      <a:endParaRPr sz="1000" dirty="0">
                        <a:latin typeface="Arial"/>
                        <a:ea typeface="Arial"/>
                        <a:cs typeface="Arial"/>
                      </a:endParaRPr>
                    </a:p>
                    <a:p>
                      <a:pPr algn="l" rtl="0" eaLnBrk="0">
                        <a:lnSpc>
                          <a:spcPct val="7571"/>
                        </a:lnSpc>
                        <a:tabLst/>
                      </a:pPr>
                      <a:endParaRPr sz="100" dirty="0">
                        <a:latin typeface="Arial"/>
                        <a:ea typeface="Arial"/>
                        <a:cs typeface="Arial"/>
                      </a:endParaRPr>
                    </a:p>
                    <a:p>
                      <a:pPr marL="74930" indent="13970" algn="l" rtl="0" eaLnBrk="0">
                        <a:lnSpc>
                          <a:spcPct val="120000"/>
                        </a:lnSpc>
                        <a:tabLst/>
                      </a:pPr>
                      <a:r>
                        <a:rPr sz="1100" kern="0" spc="-20" dirty="0">
                          <a:solidFill>
                            <a:srgbClr val="000000">
                              <a:alpha val="100000"/>
                            </a:srgbClr>
                          </a:solidFill>
                          <a:latin typeface="Times New Roman"/>
                          <a:ea typeface="Times New Roman"/>
                          <a:cs typeface="Times New Roman"/>
                        </a:rPr>
                        <a:t>1</a:t>
                      </a:r>
                      <a:r>
                        <a:rPr sz="1100" kern="0" spc="-20" dirty="0">
                          <a:solidFill>
                            <a:srgbClr val="000000">
                              <a:alpha val="100000"/>
                            </a:srgbClr>
                          </a:solidFill>
                          <a:latin typeface="Microsoft YaHei"/>
                          <a:ea typeface="Microsoft YaHei"/>
                          <a:cs typeface="Microsoft YaHei"/>
                        </a:rPr>
                        <a:t>． 自愿报考本计划、签定</a:t>
                      </a:r>
                      <a:r>
                        <a:rPr sz="1100" kern="0" spc="-30" dirty="0">
                          <a:solidFill>
                            <a:srgbClr val="000000">
                              <a:alpha val="100000"/>
                            </a:srgbClr>
                          </a:solidFill>
                          <a:latin typeface="Microsoft YaHei"/>
                          <a:ea typeface="Microsoft YaHei"/>
                          <a:cs typeface="Microsoft YaHei"/>
                        </a:rPr>
                        <a:t>定向协议书并严格</a:t>
                      </a:r>
                      <a:r>
                        <a:rPr sz="1100" kern="0" spc="10" dirty="0">
                          <a:solidFill>
                            <a:srgbClr val="000000">
                              <a:alpha val="100000"/>
                            </a:srgbClr>
                          </a:solidFill>
                          <a:latin typeface="Microsoft YaHei"/>
                          <a:ea typeface="Microsoft YaHei"/>
                          <a:cs typeface="Microsoft YaHei"/>
                        </a:rPr>
                        <a:t>遵守协议。</a:t>
                      </a:r>
                      <a:endParaRPr sz="1100" dirty="0">
                        <a:latin typeface="Microsoft YaHei"/>
                        <a:ea typeface="Microsoft YaHei"/>
                        <a:cs typeface="Microsoft YaHei"/>
                      </a:endParaRPr>
                    </a:p>
                    <a:p>
                      <a:pPr marL="74294" algn="l" rtl="0" eaLnBrk="0">
                        <a:lnSpc>
                          <a:spcPct val="118000"/>
                        </a:lnSpc>
                        <a:spcBef>
                          <a:spcPts val="110"/>
                        </a:spcBef>
                        <a:tabLst/>
                      </a:pPr>
                      <a:r>
                        <a:rPr sz="1100" kern="0" spc="-30" dirty="0">
                          <a:solidFill>
                            <a:srgbClr val="000000">
                              <a:alpha val="100000"/>
                            </a:srgbClr>
                          </a:solidFill>
                          <a:latin typeface="Times New Roman"/>
                          <a:ea typeface="Times New Roman"/>
                          <a:cs typeface="Times New Roman"/>
                        </a:rPr>
                        <a:t>2</a:t>
                      </a:r>
                      <a:r>
                        <a:rPr sz="1100" kern="0" spc="-30" dirty="0">
                          <a:solidFill>
                            <a:srgbClr val="000000">
                              <a:alpha val="100000"/>
                            </a:srgbClr>
                          </a:solidFill>
                          <a:latin typeface="Microsoft YaHei"/>
                          <a:ea typeface="Microsoft YaHei"/>
                          <a:cs typeface="Microsoft YaHei"/>
                        </a:rPr>
                        <a:t>．毕业后，在职考生回本</a:t>
                      </a:r>
                      <a:r>
                        <a:rPr sz="1100" kern="0" spc="-40" dirty="0">
                          <a:solidFill>
                            <a:srgbClr val="000000">
                              <a:alpha val="100000"/>
                            </a:srgbClr>
                          </a:solidFill>
                          <a:latin typeface="Microsoft YaHei"/>
                          <a:ea typeface="Microsoft YaHei"/>
                          <a:cs typeface="Microsoft YaHei"/>
                        </a:rPr>
                        <a:t>人原工作单位就业；</a:t>
                      </a:r>
                      <a:r>
                        <a:rPr sz="1100" kern="0" spc="0" dirty="0">
                          <a:solidFill>
                            <a:srgbClr val="000000">
                              <a:alpha val="100000"/>
                            </a:srgbClr>
                          </a:solidFill>
                          <a:latin typeface="Microsoft YaHei"/>
                          <a:ea typeface="Microsoft YaHei"/>
                          <a:cs typeface="Microsoft YaHei"/>
                        </a:rPr>
                        <a:t>非在职考生回本人生源地省份或内蒙古、广</a:t>
                      </a:r>
                      <a:r>
                        <a:rPr sz="1100" kern="0" spc="0" dirty="0">
                          <a:solidFill>
                            <a:srgbClr val="000000">
                              <a:alpha val="100000"/>
                            </a:srgbClr>
                          </a:solidFill>
                          <a:latin typeface="Microsoft YaHei"/>
                          <a:ea typeface="Microsoft YaHei"/>
                          <a:cs typeface="Microsoft YaHei"/>
                        </a:rPr>
                        <a:t>西、贵州、云南、西藏、青海、宁夏、新疆</a:t>
                      </a:r>
                      <a:r>
                        <a:rPr sz="1100" kern="0" spc="0" dirty="0">
                          <a:solidFill>
                            <a:srgbClr val="000000">
                              <a:alpha val="100000"/>
                            </a:srgbClr>
                          </a:solidFill>
                          <a:latin typeface="Microsoft YaHei"/>
                          <a:ea typeface="Microsoft YaHei"/>
                          <a:cs typeface="Microsoft YaHei"/>
                        </a:rPr>
                        <a:t>（含兵团）就业。被录取的南疆高校应届毕</a:t>
                      </a:r>
                      <a:r>
                        <a:rPr sz="1100" kern="0" spc="0" dirty="0">
                          <a:solidFill>
                            <a:srgbClr val="000000">
                              <a:alpha val="100000"/>
                            </a:srgbClr>
                          </a:solidFill>
                          <a:latin typeface="Microsoft YaHei"/>
                          <a:ea typeface="Microsoft YaHei"/>
                          <a:cs typeface="Microsoft YaHei"/>
                        </a:rPr>
                        <a:t>业生考生、参加南疆</a:t>
                      </a:r>
                      <a:r>
                        <a:rPr sz="1100" kern="0" spc="0" dirty="0">
                          <a:solidFill>
                            <a:srgbClr val="000000">
                              <a:alpha val="100000"/>
                            </a:srgbClr>
                          </a:solidFill>
                          <a:latin typeface="Times New Roman"/>
                          <a:ea typeface="Times New Roman"/>
                          <a:cs typeface="Times New Roman"/>
                        </a:rPr>
                        <a:t>“</a:t>
                      </a:r>
                      <a:r>
                        <a:rPr sz="1100" kern="0" spc="0" dirty="0">
                          <a:solidFill>
                            <a:srgbClr val="000000">
                              <a:alpha val="100000"/>
                            </a:srgbClr>
                          </a:solidFill>
                          <a:latin typeface="Microsoft YaHei"/>
                          <a:ea typeface="Microsoft YaHei"/>
                          <a:cs typeface="Microsoft YaHei"/>
                        </a:rPr>
                        <a:t>大学生支援服务西部计</a:t>
                      </a:r>
                      <a:r>
                        <a:rPr sz="1100" kern="0" spc="0" dirty="0">
                          <a:solidFill>
                            <a:srgbClr val="000000">
                              <a:alpha val="100000"/>
                            </a:srgbClr>
                          </a:solidFill>
                          <a:latin typeface="Microsoft YaHei"/>
                          <a:ea typeface="Microsoft YaHei"/>
                          <a:cs typeface="Microsoft YaHei"/>
                        </a:rPr>
                        <a:t>划</a:t>
                      </a:r>
                      <a:r>
                        <a:rPr sz="1100" kern="0" spc="0" dirty="0">
                          <a:solidFill>
                            <a:srgbClr val="000000">
                              <a:alpha val="100000"/>
                            </a:srgbClr>
                          </a:solidFill>
                          <a:latin typeface="Times New Roman"/>
                          <a:ea typeface="Times New Roman"/>
                          <a:cs typeface="Times New Roman"/>
                        </a:rPr>
                        <a:t>”</a:t>
                      </a:r>
                      <a:r>
                        <a:rPr sz="1100" kern="0" spc="0" dirty="0">
                          <a:solidFill>
                            <a:srgbClr val="000000">
                              <a:alpha val="100000"/>
                            </a:srgbClr>
                          </a:solidFill>
                          <a:latin typeface="Microsoft YaHei"/>
                          <a:ea typeface="Microsoft YaHei"/>
                          <a:cs typeface="Microsoft YaHei"/>
                        </a:rPr>
                        <a:t>考生、南疆高校教师专项计划考生毕业后</a:t>
                      </a:r>
                      <a:r>
                        <a:rPr sz="1100" kern="0" spc="0" dirty="0">
                          <a:solidFill>
                            <a:srgbClr val="000000">
                              <a:alpha val="100000"/>
                            </a:srgbClr>
                          </a:solidFill>
                          <a:latin typeface="Microsoft YaHei"/>
                          <a:ea typeface="Microsoft YaHei"/>
                          <a:cs typeface="Microsoft YaHei"/>
                        </a:rPr>
                        <a:t>定向到南疆地区就业。硕士毕业至少服务</a:t>
                      </a:r>
                      <a:r>
                        <a:rPr sz="1100" kern="0" spc="-2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Times New Roman"/>
                          <a:ea typeface="Times New Roman"/>
                          <a:cs typeface="Times New Roman"/>
                        </a:rPr>
                        <a:t>5 </a:t>
                      </a:r>
                      <a:r>
                        <a:rPr sz="1100" kern="0" spc="0" dirty="0">
                          <a:solidFill>
                            <a:srgbClr val="000000">
                              <a:alpha val="100000"/>
                            </a:srgbClr>
                          </a:solidFill>
                          <a:latin typeface="Microsoft YaHei"/>
                          <a:ea typeface="Microsoft YaHei"/>
                          <a:cs typeface="Microsoft YaHei"/>
                        </a:rPr>
                        <a:t>年（南疆高校教师专项为</a:t>
                      </a:r>
                      <a:r>
                        <a:rPr sz="1100" kern="0" spc="-10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Times New Roman"/>
                          <a:ea typeface="Times New Roman"/>
                          <a:cs typeface="Times New Roman"/>
                        </a:rPr>
                        <a:t>3 </a:t>
                      </a:r>
                      <a:r>
                        <a:rPr sz="1100" kern="0" spc="0" dirty="0">
                          <a:solidFill>
                            <a:srgbClr val="000000">
                              <a:alpha val="100000"/>
                            </a:srgbClr>
                          </a:solidFill>
                          <a:latin typeface="Microsoft YaHei"/>
                          <a:ea typeface="Microsoft YaHei"/>
                          <a:cs typeface="Microsoft YaHei"/>
                        </a:rPr>
                        <a:t>年，</a:t>
                      </a:r>
                      <a:r>
                        <a:rPr sz="1100" kern="0" spc="-19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Microsoft YaHei"/>
                          <a:ea typeface="Microsoft YaHei"/>
                          <a:cs typeface="Microsoft YaHei"/>
                        </a:rPr>
                        <a:t>西藏班新</a:t>
                      </a:r>
                      <a:r>
                        <a:rPr sz="1100" kern="0" spc="-10" dirty="0">
                          <a:solidFill>
                            <a:srgbClr val="000000">
                              <a:alpha val="100000"/>
                            </a:srgbClr>
                          </a:solidFill>
                          <a:latin typeface="Microsoft YaHei"/>
                          <a:ea typeface="Microsoft YaHei"/>
                          <a:cs typeface="Microsoft YaHei"/>
                        </a:rPr>
                        <a:t>疆</a:t>
                      </a:r>
                      <a:r>
                        <a:rPr sz="1100" kern="0" spc="10" dirty="0">
                          <a:solidFill>
                            <a:srgbClr val="000000">
                              <a:alpha val="100000"/>
                            </a:srgbClr>
                          </a:solidFill>
                          <a:latin typeface="Microsoft YaHei"/>
                          <a:ea typeface="Microsoft YaHei"/>
                          <a:cs typeface="Microsoft YaHei"/>
                        </a:rPr>
                        <a:t>班教师为</a:t>
                      </a:r>
                      <a:r>
                        <a:rPr sz="1100" kern="0" spc="-6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Times New Roman"/>
                          <a:ea typeface="Times New Roman"/>
                          <a:cs typeface="Times New Roman"/>
                        </a:rPr>
                        <a:t>8 </a:t>
                      </a:r>
                      <a:r>
                        <a:rPr sz="1100" kern="0" spc="10" dirty="0">
                          <a:solidFill>
                            <a:srgbClr val="000000">
                              <a:alpha val="100000"/>
                            </a:srgbClr>
                          </a:solidFill>
                          <a:latin typeface="Microsoft YaHei"/>
                          <a:ea typeface="Microsoft YaHei"/>
                          <a:cs typeface="Microsoft YaHei"/>
                        </a:rPr>
                        <a:t>年</a:t>
                      </a:r>
                      <a:r>
                        <a:rPr sz="1100" kern="0" spc="-440" dirty="0">
                          <a:solidFill>
                            <a:srgbClr val="000000">
                              <a:alpha val="100000"/>
                            </a:srgbClr>
                          </a:solidFill>
                          <a:latin typeface="Microsoft YaHei"/>
                          <a:ea typeface="Microsoft YaHei"/>
                          <a:cs typeface="Microsoft YaHei"/>
                        </a:rPr>
                        <a:t>），</a:t>
                      </a:r>
                      <a:r>
                        <a:rPr sz="1100" kern="0" spc="-17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博士毕业至少服</a:t>
                      </a:r>
                      <a:r>
                        <a:rPr sz="1100" kern="0" spc="0" dirty="0">
                          <a:solidFill>
                            <a:srgbClr val="000000">
                              <a:alpha val="100000"/>
                            </a:srgbClr>
                          </a:solidFill>
                          <a:latin typeface="Microsoft YaHei"/>
                          <a:ea typeface="Microsoft YaHei"/>
                          <a:cs typeface="Microsoft YaHei"/>
                        </a:rPr>
                        <a:t>务</a:t>
                      </a:r>
                      <a:r>
                        <a:rPr sz="1100" kern="0" spc="-7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Times New Roman"/>
                          <a:ea typeface="Times New Roman"/>
                          <a:cs typeface="Times New Roman"/>
                        </a:rPr>
                        <a:t>8 </a:t>
                      </a:r>
                      <a:r>
                        <a:rPr sz="1100" kern="0" spc="0" dirty="0">
                          <a:solidFill>
                            <a:srgbClr val="000000">
                              <a:alpha val="100000"/>
                            </a:srgbClr>
                          </a:solidFill>
                          <a:latin typeface="Microsoft YaHei"/>
                          <a:ea typeface="Microsoft YaHei"/>
                          <a:cs typeface="Microsoft YaHei"/>
                        </a:rPr>
                        <a:t>年（南</a:t>
                      </a:r>
                      <a:r>
                        <a:rPr sz="1100" kern="0" spc="-30" dirty="0">
                          <a:solidFill>
                            <a:srgbClr val="000000">
                              <a:alpha val="100000"/>
                            </a:srgbClr>
                          </a:solidFill>
                          <a:latin typeface="Microsoft YaHei"/>
                          <a:ea typeface="Microsoft YaHei"/>
                          <a:cs typeface="Microsoft YaHei"/>
                        </a:rPr>
                        <a:t>疆高校教师专项为</a:t>
                      </a:r>
                      <a:r>
                        <a:rPr sz="1100" kern="0" spc="-60" dirty="0">
                          <a:solidFill>
                            <a:srgbClr val="000000">
                              <a:alpha val="100000"/>
                            </a:srgbClr>
                          </a:solidFill>
                          <a:latin typeface="Microsoft YaHei"/>
                          <a:ea typeface="Microsoft YaHei"/>
                          <a:cs typeface="Microsoft YaHei"/>
                        </a:rPr>
                        <a:t> </a:t>
                      </a:r>
                      <a:r>
                        <a:rPr sz="1100" kern="0" spc="-30" dirty="0">
                          <a:solidFill>
                            <a:srgbClr val="000000">
                              <a:alpha val="100000"/>
                            </a:srgbClr>
                          </a:solidFill>
                          <a:latin typeface="Times New Roman"/>
                          <a:ea typeface="Times New Roman"/>
                          <a:cs typeface="Times New Roman"/>
                        </a:rPr>
                        <a:t>5 </a:t>
                      </a:r>
                      <a:r>
                        <a:rPr sz="1100" kern="0" spc="-30" dirty="0">
                          <a:solidFill>
                            <a:srgbClr val="000000">
                              <a:alpha val="100000"/>
                            </a:srgbClr>
                          </a:solidFill>
                          <a:latin typeface="Microsoft YaHei"/>
                          <a:ea typeface="Microsoft YaHei"/>
                          <a:cs typeface="Microsoft YaHei"/>
                        </a:rPr>
                        <a:t>年）。</a:t>
                      </a:r>
                      <a:endParaRPr sz="1100" dirty="0">
                        <a:latin typeface="Microsoft YaHei"/>
                        <a:ea typeface="Microsoft YaHei"/>
                        <a:cs typeface="Microsoft YaHei"/>
                      </a:endParaRPr>
                    </a:p>
                    <a:p>
                      <a:pPr marL="76835" algn="l" rtl="0" eaLnBrk="0">
                        <a:lnSpc>
                          <a:spcPct val="117000"/>
                        </a:lnSpc>
                        <a:spcBef>
                          <a:spcPts val="9"/>
                        </a:spcBef>
                        <a:tabLst/>
                      </a:pPr>
                      <a:r>
                        <a:rPr sz="1100" kern="0" spc="-10" dirty="0">
                          <a:solidFill>
                            <a:srgbClr val="000000">
                              <a:alpha val="100000"/>
                            </a:srgbClr>
                          </a:solidFill>
                          <a:latin typeface="Times New Roman"/>
                          <a:ea typeface="Times New Roman"/>
                          <a:cs typeface="Times New Roman"/>
                        </a:rPr>
                        <a:t>3</a:t>
                      </a:r>
                      <a:r>
                        <a:rPr sz="1100" kern="0" spc="-10" dirty="0">
                          <a:solidFill>
                            <a:srgbClr val="000000">
                              <a:alpha val="100000"/>
                            </a:srgbClr>
                          </a:solidFill>
                          <a:latin typeface="Microsoft YaHei"/>
                          <a:ea typeface="Microsoft YaHei"/>
                          <a:cs typeface="Microsoft YaHei"/>
                        </a:rPr>
                        <a:t>．</a:t>
                      </a:r>
                      <a:r>
                        <a:rPr sz="1100" kern="0" spc="-21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毕业后，在职考生落实毕业去向至原工作</a:t>
                      </a:r>
                      <a:r>
                        <a:rPr sz="1100" kern="0" spc="0" dirty="0">
                          <a:solidFill>
                            <a:srgbClr val="000000">
                              <a:alpha val="100000"/>
                            </a:srgbClr>
                          </a:solidFill>
                          <a:latin typeface="Microsoft YaHei"/>
                          <a:ea typeface="Microsoft YaHei"/>
                          <a:cs typeface="Microsoft YaHei"/>
                        </a:rPr>
                        <a:t>单位，</a:t>
                      </a:r>
                      <a:r>
                        <a:rPr sz="1100" kern="0" spc="-19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Microsoft YaHei"/>
                          <a:ea typeface="Microsoft YaHei"/>
                          <a:cs typeface="Microsoft YaHei"/>
                        </a:rPr>
                        <a:t>非在职考生落实</a:t>
                      </a:r>
                      <a:r>
                        <a:rPr sz="1100" kern="0" spc="-10" dirty="0">
                          <a:solidFill>
                            <a:srgbClr val="000000">
                              <a:alpha val="100000"/>
                            </a:srgbClr>
                          </a:solidFill>
                          <a:latin typeface="Microsoft YaHei"/>
                          <a:ea typeface="Microsoft YaHei"/>
                          <a:cs typeface="Microsoft YaHei"/>
                        </a:rPr>
                        <a:t>毕业去向至定向省份</a:t>
                      </a:r>
                      <a:r>
                        <a:rPr sz="1100" kern="0" spc="0" dirty="0">
                          <a:solidFill>
                            <a:srgbClr val="000000">
                              <a:alpha val="100000"/>
                            </a:srgbClr>
                          </a:solidFill>
                          <a:latin typeface="Microsoft YaHei"/>
                          <a:ea typeface="Microsoft YaHei"/>
                          <a:cs typeface="Microsoft YaHei"/>
                        </a:rPr>
                        <a:t>毕业生就业工作主管部门或定向地区就业单</a:t>
                      </a:r>
                      <a:r>
                        <a:rPr sz="1100" kern="0" spc="0" dirty="0">
                          <a:solidFill>
                            <a:srgbClr val="000000">
                              <a:alpha val="100000"/>
                            </a:srgbClr>
                          </a:solidFill>
                          <a:latin typeface="Microsoft YaHei"/>
                          <a:ea typeface="Microsoft YaHei"/>
                          <a:cs typeface="Microsoft YaHei"/>
                        </a:rPr>
                        <a:t>位。由培养单位将考生毕业证书、学位证书</a:t>
                      </a:r>
                      <a:r>
                        <a:rPr sz="1100" kern="0" spc="0" dirty="0">
                          <a:solidFill>
                            <a:srgbClr val="000000">
                              <a:alpha val="100000"/>
                            </a:srgbClr>
                          </a:solidFill>
                          <a:latin typeface="Microsoft YaHei"/>
                          <a:ea typeface="Microsoft YaHei"/>
                          <a:cs typeface="Microsoft YaHei"/>
                        </a:rPr>
                        <a:t>和学生档案，</a:t>
                      </a:r>
                      <a:r>
                        <a:rPr sz="1100" kern="0" spc="-20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Microsoft YaHei"/>
                          <a:ea typeface="Microsoft YaHei"/>
                          <a:cs typeface="Microsoft YaHei"/>
                        </a:rPr>
                        <a:t>根据定向协议</a:t>
                      </a:r>
                      <a:r>
                        <a:rPr sz="1100" kern="0" spc="-10" dirty="0">
                          <a:solidFill>
                            <a:srgbClr val="000000">
                              <a:alpha val="100000"/>
                            </a:srgbClr>
                          </a:solidFill>
                          <a:latin typeface="Microsoft YaHei"/>
                          <a:ea typeface="Microsoft YaHei"/>
                          <a:cs typeface="Microsoft YaHei"/>
                        </a:rPr>
                        <a:t>转回原工作单位</a:t>
                      </a:r>
                      <a:r>
                        <a:rPr sz="1100" kern="0" spc="0" dirty="0">
                          <a:solidFill>
                            <a:srgbClr val="000000">
                              <a:alpha val="100000"/>
                            </a:srgbClr>
                          </a:solidFill>
                          <a:latin typeface="Microsoft YaHei"/>
                          <a:ea typeface="Microsoft YaHei"/>
                          <a:cs typeface="Microsoft YaHei"/>
                        </a:rPr>
                        <a:t>或定向省份毕业生就业工作主管部门。</a:t>
                      </a:r>
                      <a:endParaRPr sz="1100" dirty="0">
                        <a:latin typeface="Microsoft YaHei"/>
                        <a:ea typeface="Microsoft YaHei"/>
                        <a:cs typeface="Microsoft YaHei"/>
                      </a:endParaRPr>
                    </a:p>
                    <a:p>
                      <a:pPr marL="73025" indent="4444" algn="l" rtl="0" eaLnBrk="0">
                        <a:lnSpc>
                          <a:spcPct val="117000"/>
                        </a:lnSpc>
                        <a:spcBef>
                          <a:spcPts val="23"/>
                        </a:spcBef>
                        <a:tabLst/>
                      </a:pPr>
                      <a:r>
                        <a:rPr sz="1100" kern="0" spc="-10" dirty="0">
                          <a:solidFill>
                            <a:srgbClr val="000000">
                              <a:alpha val="100000"/>
                            </a:srgbClr>
                          </a:solidFill>
                          <a:latin typeface="Microsoft YaHei"/>
                          <a:ea typeface="Microsoft YaHei"/>
                          <a:cs typeface="Microsoft YaHei"/>
                        </a:rPr>
                        <a:t>注：</a:t>
                      </a:r>
                      <a:r>
                        <a:rPr sz="1100" kern="0" spc="-17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考生若同意上述</a:t>
                      </a:r>
                      <a:r>
                        <a:rPr sz="1100" kern="0" spc="-9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Times New Roman"/>
                          <a:ea typeface="Times New Roman"/>
                          <a:cs typeface="Times New Roman"/>
                        </a:rPr>
                        <a:t>3 </a:t>
                      </a:r>
                      <a:r>
                        <a:rPr sz="1100" kern="0" spc="-10" dirty="0">
                          <a:solidFill>
                            <a:srgbClr val="000000">
                              <a:alpha val="100000"/>
                            </a:srgbClr>
                          </a:solidFill>
                          <a:latin typeface="Microsoft YaHei"/>
                          <a:ea typeface="Microsoft YaHei"/>
                          <a:cs typeface="Microsoft YaHei"/>
                        </a:rPr>
                        <a:t>项内容，</a:t>
                      </a:r>
                      <a:r>
                        <a:rPr sz="1100" kern="0" spc="-190" dirty="0">
                          <a:solidFill>
                            <a:srgbClr val="000000">
                              <a:alpha val="100000"/>
                            </a:srgbClr>
                          </a:solidFill>
                          <a:latin typeface="Microsoft YaHei"/>
                          <a:ea typeface="Microsoft YaHei"/>
                          <a:cs typeface="Microsoft YaHei"/>
                        </a:rPr>
                        <a:t> </a:t>
                      </a:r>
                      <a:r>
                        <a:rPr sz="1100" kern="0" spc="-10" dirty="0">
                          <a:solidFill>
                            <a:srgbClr val="000000">
                              <a:alpha val="100000"/>
                            </a:srgbClr>
                          </a:solidFill>
                          <a:latin typeface="Microsoft YaHei"/>
                          <a:ea typeface="Microsoft YaHei"/>
                          <a:cs typeface="Microsoft YaHei"/>
                        </a:rPr>
                        <a:t>可在考生签</a:t>
                      </a:r>
                      <a:r>
                        <a:rPr sz="1100" kern="0" spc="0" dirty="0">
                          <a:solidFill>
                            <a:srgbClr val="000000">
                              <a:alpha val="100000"/>
                            </a:srgbClr>
                          </a:solidFill>
                          <a:latin typeface="Microsoft YaHei"/>
                          <a:ea typeface="Microsoft YaHei"/>
                          <a:cs typeface="Microsoft YaHei"/>
                        </a:rPr>
                        <a:t>字栏中签字，</a:t>
                      </a:r>
                      <a:r>
                        <a:rPr sz="1100" kern="0" spc="-190" dirty="0">
                          <a:solidFill>
                            <a:srgbClr val="000000">
                              <a:alpha val="100000"/>
                            </a:srgbClr>
                          </a:solidFill>
                          <a:latin typeface="Microsoft YaHei"/>
                          <a:ea typeface="Microsoft YaHei"/>
                          <a:cs typeface="Microsoft YaHei"/>
                        </a:rPr>
                        <a:t> </a:t>
                      </a:r>
                      <a:r>
                        <a:rPr sz="1100" kern="0" spc="0" dirty="0">
                          <a:solidFill>
                            <a:srgbClr val="000000">
                              <a:alpha val="100000"/>
                            </a:srgbClr>
                          </a:solidFill>
                          <a:latin typeface="Microsoft YaHei"/>
                          <a:ea typeface="Microsoft YaHei"/>
                          <a:cs typeface="Microsoft YaHei"/>
                        </a:rPr>
                        <a:t>经省级教育行政部</a:t>
                      </a:r>
                      <a:r>
                        <a:rPr sz="1100" kern="0" spc="-10" dirty="0">
                          <a:solidFill>
                            <a:srgbClr val="000000">
                              <a:alpha val="100000"/>
                            </a:srgbClr>
                          </a:solidFill>
                          <a:latin typeface="Microsoft YaHei"/>
                          <a:ea typeface="Microsoft YaHei"/>
                          <a:cs typeface="Microsoft YaHei"/>
                        </a:rPr>
                        <a:t>门盖章后确</a:t>
                      </a:r>
                      <a:r>
                        <a:rPr sz="1100" kern="0" spc="10" dirty="0">
                          <a:solidFill>
                            <a:srgbClr val="000000">
                              <a:alpha val="100000"/>
                            </a:srgbClr>
                          </a:solidFill>
                          <a:latin typeface="Microsoft YaHei"/>
                          <a:ea typeface="Microsoft YaHei"/>
                          <a:cs typeface="Microsoft YaHei"/>
                        </a:rPr>
                        <a:t>认报考资格。</a:t>
                      </a:r>
                      <a:endParaRPr sz="1100" dirty="0">
                        <a:latin typeface="Microsoft YaHei"/>
                        <a:ea typeface="Microsoft YaHei"/>
                        <a:cs typeface="Microsoft YaHei"/>
                      </a:endParaRPr>
                    </a:p>
                    <a:p>
                      <a:pPr algn="l" rtl="0" eaLnBrk="0">
                        <a:lnSpc>
                          <a:spcPct val="114000"/>
                        </a:lnSpc>
                        <a:tabLst/>
                      </a:pPr>
                      <a:endParaRPr sz="1000" dirty="0">
                        <a:latin typeface="Arial"/>
                        <a:ea typeface="Arial"/>
                        <a:cs typeface="Arial"/>
                      </a:endParaRPr>
                    </a:p>
                    <a:p>
                      <a:pPr algn="l" rtl="0" eaLnBrk="0">
                        <a:lnSpc>
                          <a:spcPct val="114000"/>
                        </a:lnSpc>
                        <a:tabLst/>
                      </a:pPr>
                      <a:endParaRPr sz="1000" dirty="0">
                        <a:latin typeface="Arial"/>
                        <a:ea typeface="Arial"/>
                        <a:cs typeface="Arial"/>
                      </a:endParaRPr>
                    </a:p>
                    <a:p>
                      <a:pPr algn="l" rtl="0" eaLnBrk="0">
                        <a:lnSpc>
                          <a:spcPct val="115000"/>
                        </a:lnSpc>
                        <a:tabLst/>
                      </a:pPr>
                      <a:endParaRPr sz="1000" dirty="0">
                        <a:latin typeface="Arial"/>
                        <a:ea typeface="Arial"/>
                        <a:cs typeface="Arial"/>
                      </a:endParaRPr>
                    </a:p>
                    <a:p>
                      <a:pPr marL="776605" algn="l" rtl="0" eaLnBrk="0">
                        <a:lnSpc>
                          <a:spcPct val="88000"/>
                        </a:lnSpc>
                        <a:spcBef>
                          <a:spcPts val="331"/>
                        </a:spcBef>
                        <a:tabLst>
                          <a:tab pos="2237739" algn="l"/>
                        </a:tabLst>
                      </a:pPr>
                      <a:r>
                        <a:rPr sz="1100" kern="0" spc="10" dirty="0">
                          <a:solidFill>
                            <a:srgbClr val="000000">
                              <a:alpha val="100000"/>
                            </a:srgbClr>
                          </a:solidFill>
                          <a:latin typeface="Microsoft YaHei"/>
                          <a:ea typeface="Microsoft YaHei"/>
                          <a:cs typeface="Microsoft YaHei"/>
                        </a:rPr>
                        <a:t>考生签字</a:t>
                      </a:r>
                      <a:r>
                        <a:rPr sz="1100" u="sng" kern="0" spc="0" dirty="0">
                          <a:solidFill>
                            <a:srgbClr val="000000">
                              <a:alpha val="100000"/>
                            </a:srgbClr>
                          </a:solidFill>
                          <a:latin typeface="Microsoft YaHei"/>
                          <a:ea typeface="Microsoft YaHei"/>
                          <a:cs typeface="Microsoft YaHei"/>
                        </a:rPr>
                        <a:t>	</a:t>
                      </a:r>
                      <a:endParaRPr sz="1100" dirty="0">
                        <a:latin typeface="Microsoft YaHei"/>
                        <a:ea typeface="Microsoft YaHei"/>
                        <a:cs typeface="Microsoft YaHei"/>
                      </a:endParaRPr>
                    </a:p>
                    <a:p>
                      <a:pPr algn="l" rtl="0" eaLnBrk="0">
                        <a:lnSpc>
                          <a:spcPct val="120000"/>
                        </a:lnSpc>
                        <a:tabLst/>
                      </a:pPr>
                      <a:endParaRPr sz="1000" dirty="0">
                        <a:latin typeface="Arial"/>
                        <a:ea typeface="Arial"/>
                        <a:cs typeface="Arial"/>
                      </a:endParaRPr>
                    </a:p>
                    <a:p>
                      <a:pPr algn="l" rtl="0" eaLnBrk="0">
                        <a:lnSpc>
                          <a:spcPct val="138000"/>
                        </a:lnSpc>
                        <a:tabLst/>
                      </a:pPr>
                      <a:endParaRPr sz="200" dirty="0">
                        <a:latin typeface="Arial"/>
                        <a:ea typeface="Arial"/>
                        <a:cs typeface="Arial"/>
                      </a:endParaRPr>
                    </a:p>
                    <a:p>
                      <a:pPr marL="1614805" algn="l" rtl="0" eaLnBrk="0">
                        <a:lnSpc>
                          <a:spcPct val="88000"/>
                        </a:lnSpc>
                        <a:tabLst/>
                      </a:pPr>
                      <a:r>
                        <a:rPr sz="1100" kern="0" spc="30" dirty="0">
                          <a:solidFill>
                            <a:srgbClr val="000000">
                              <a:alpha val="100000"/>
                            </a:srgbClr>
                          </a:solidFill>
                          <a:latin typeface="Microsoft YaHei"/>
                          <a:ea typeface="Microsoft YaHei"/>
                          <a:cs typeface="Microsoft YaHei"/>
                        </a:rPr>
                        <a:t>年      月</a:t>
                      </a:r>
                      <a:r>
                        <a:rPr sz="1100" kern="0" spc="40" dirty="0">
                          <a:solidFill>
                            <a:srgbClr val="000000">
                              <a:alpha val="100000"/>
                            </a:srgbClr>
                          </a:solidFill>
                          <a:latin typeface="Microsoft YaHei"/>
                          <a:ea typeface="Microsoft YaHei"/>
                          <a:cs typeface="Microsoft YaHei"/>
                        </a:rPr>
                        <a:t>     </a:t>
                      </a:r>
                      <a:r>
                        <a:rPr sz="1100" kern="0" spc="30" dirty="0">
                          <a:solidFill>
                            <a:srgbClr val="000000">
                              <a:alpha val="100000"/>
                            </a:srgbClr>
                          </a:solidFill>
                          <a:latin typeface="Microsoft YaHei"/>
                          <a:ea typeface="Microsoft YaHei"/>
                          <a:cs typeface="Microsoft YaHei"/>
                        </a:rPr>
                        <a:t>日</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19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algn="l" rtl="0" eaLnBrk="0">
                        <a:lnSpc>
                          <a:spcPct val="120000"/>
                        </a:lnSpc>
                        <a:tabLst/>
                      </a:pPr>
                      <a:endParaRPr sz="1000" dirty="0">
                        <a:latin typeface="Arial"/>
                        <a:ea typeface="Arial"/>
                        <a:cs typeface="Arial"/>
                      </a:endParaRPr>
                    </a:p>
                    <a:p>
                      <a:pPr marL="69850" algn="l" rtl="0" eaLnBrk="0">
                        <a:lnSpc>
                          <a:spcPct val="89000"/>
                        </a:lnSpc>
                        <a:spcBef>
                          <a:spcPts val="4"/>
                        </a:spcBef>
                        <a:tabLst/>
                      </a:pPr>
                      <a:r>
                        <a:rPr sz="1100" kern="0" spc="-70" dirty="0">
                          <a:solidFill>
                            <a:srgbClr val="000000">
                              <a:alpha val="100000"/>
                            </a:srgbClr>
                          </a:solidFill>
                          <a:latin typeface="Microsoft YaHei"/>
                          <a:ea typeface="Microsoft YaHei"/>
                          <a:cs typeface="Microsoft YaHei"/>
                        </a:rPr>
                        <a:t>在职考生单位意见：</a:t>
                      </a:r>
                      <a:endParaRPr sz="1100" dirty="0">
                        <a:latin typeface="Microsoft YaHei"/>
                        <a:ea typeface="Microsoft YaHei"/>
                        <a:cs typeface="Microsoft YaHei"/>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marL="177800" algn="l" rtl="0" eaLnBrk="0">
                        <a:lnSpc>
                          <a:spcPct val="99000"/>
                        </a:lnSpc>
                        <a:spcBef>
                          <a:spcPts val="309"/>
                        </a:spcBef>
                        <a:tabLst/>
                      </a:pPr>
                      <a:r>
                        <a:rPr sz="1000" kern="0" spc="-90" dirty="0">
                          <a:solidFill>
                            <a:srgbClr val="000000">
                              <a:alpha val="100000"/>
                            </a:srgbClr>
                          </a:solidFill>
                          <a:latin typeface="Microsoft YaHei"/>
                          <a:ea typeface="Microsoft YaHei"/>
                          <a:cs typeface="Microsoft YaHei"/>
                        </a:rPr>
                        <a:t>（盖章）</a:t>
                      </a:r>
                      <a:endParaRPr sz="1000" dirty="0">
                        <a:latin typeface="Microsoft YaHei"/>
                        <a:ea typeface="Microsoft YaHei"/>
                        <a:cs typeface="Microsoft YaHei"/>
                      </a:endParaRPr>
                    </a:p>
                    <a:p>
                      <a:pPr algn="l" rtl="0" eaLnBrk="0">
                        <a:lnSpc>
                          <a:spcPct val="141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algn="l" rtl="0" eaLnBrk="0">
                        <a:lnSpc>
                          <a:spcPct val="139000"/>
                        </a:lnSpc>
                        <a:tabLst/>
                      </a:pPr>
                      <a:endParaRPr sz="200" dirty="0">
                        <a:latin typeface="Arial"/>
                        <a:ea typeface="Arial"/>
                        <a:cs typeface="Arial"/>
                      </a:endParaRPr>
                    </a:p>
                    <a:p>
                      <a:pPr marL="687705" algn="l" rtl="0" eaLnBrk="0">
                        <a:lnSpc>
                          <a:spcPct val="88000"/>
                        </a:lnSpc>
                        <a:tabLst/>
                      </a:pPr>
                      <a:r>
                        <a:rPr sz="1100" kern="0" spc="30" dirty="0">
                          <a:solidFill>
                            <a:srgbClr val="000000">
                              <a:alpha val="100000"/>
                            </a:srgbClr>
                          </a:solidFill>
                          <a:latin typeface="Microsoft YaHei"/>
                          <a:ea typeface="Microsoft YaHei"/>
                          <a:cs typeface="Microsoft YaHei"/>
                        </a:rPr>
                        <a:t>年</a:t>
                      </a:r>
                      <a:r>
                        <a:rPr sz="1100" kern="0" spc="20" dirty="0">
                          <a:solidFill>
                            <a:srgbClr val="000000">
                              <a:alpha val="100000"/>
                            </a:srgbClr>
                          </a:solidFill>
                          <a:latin typeface="Microsoft YaHei"/>
                          <a:ea typeface="Microsoft YaHei"/>
                          <a:cs typeface="Microsoft YaHei"/>
                        </a:rPr>
                        <a:t>   </a:t>
                      </a:r>
                      <a:r>
                        <a:rPr sz="1100" kern="0" spc="30" dirty="0">
                          <a:solidFill>
                            <a:srgbClr val="000000">
                              <a:alpha val="100000"/>
                            </a:srgbClr>
                          </a:solidFill>
                          <a:latin typeface="Microsoft YaHei"/>
                          <a:ea typeface="Microsoft YaHei"/>
                          <a:cs typeface="Microsoft YaHei"/>
                        </a:rPr>
                        <a:t>月</a:t>
                      </a:r>
                      <a:r>
                        <a:rPr sz="1100" kern="0" spc="110" dirty="0">
                          <a:solidFill>
                            <a:srgbClr val="000000">
                              <a:alpha val="100000"/>
                            </a:srgbClr>
                          </a:solidFill>
                          <a:latin typeface="Microsoft YaHei"/>
                          <a:ea typeface="Microsoft YaHei"/>
                          <a:cs typeface="Microsoft YaHei"/>
                        </a:rPr>
                        <a:t>   </a:t>
                      </a:r>
                      <a:r>
                        <a:rPr sz="1100" kern="0" spc="30" dirty="0">
                          <a:solidFill>
                            <a:srgbClr val="000000">
                              <a:alpha val="100000"/>
                            </a:srgbClr>
                          </a:solidFill>
                          <a:latin typeface="Microsoft YaHei"/>
                          <a:ea typeface="Microsoft YaHei"/>
                          <a:cs typeface="Microsoft YaHei"/>
                        </a:rPr>
                        <a:t>日</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c>
                  <a:txBody>
                    <a:bodyPr/>
                    <a:lstStyle/>
                    <a:p>
                      <a:pPr algn="l" rtl="0" eaLnBrk="0">
                        <a:lnSpc>
                          <a:spcPct val="117000"/>
                        </a:lnSpc>
                        <a:tabLst/>
                      </a:pPr>
                      <a:endParaRPr sz="1000" dirty="0">
                        <a:latin typeface="Arial"/>
                        <a:ea typeface="Arial"/>
                        <a:cs typeface="Arial"/>
                      </a:endParaRPr>
                    </a:p>
                    <a:p>
                      <a:pPr algn="l" rtl="0" eaLnBrk="0">
                        <a:lnSpc>
                          <a:spcPct val="117000"/>
                        </a:lnSpc>
                        <a:tabLst/>
                      </a:pPr>
                      <a:endParaRPr sz="1000" dirty="0">
                        <a:latin typeface="Arial"/>
                        <a:ea typeface="Arial"/>
                        <a:cs typeface="Arial"/>
                      </a:endParaRPr>
                    </a:p>
                    <a:p>
                      <a:pPr algn="l" rtl="0" eaLnBrk="0">
                        <a:lnSpc>
                          <a:spcPct val="117000"/>
                        </a:lnSpc>
                        <a:tabLst/>
                      </a:pPr>
                      <a:endParaRPr sz="1000" dirty="0">
                        <a:latin typeface="Arial"/>
                        <a:ea typeface="Arial"/>
                        <a:cs typeface="Arial"/>
                      </a:endParaRPr>
                    </a:p>
                    <a:p>
                      <a:pPr algn="l" rtl="0" eaLnBrk="0">
                        <a:lnSpc>
                          <a:spcPct val="117000"/>
                        </a:lnSpc>
                        <a:tabLst/>
                      </a:pPr>
                      <a:endParaRPr sz="1000" dirty="0">
                        <a:latin typeface="Arial"/>
                        <a:ea typeface="Arial"/>
                        <a:cs typeface="Arial"/>
                      </a:endParaRPr>
                    </a:p>
                    <a:p>
                      <a:pPr algn="l" rtl="0" eaLnBrk="0">
                        <a:lnSpc>
                          <a:spcPct val="7261"/>
                        </a:lnSpc>
                        <a:tabLst/>
                      </a:pPr>
                      <a:endParaRPr sz="100" dirty="0">
                        <a:latin typeface="Arial"/>
                        <a:ea typeface="Arial"/>
                        <a:cs typeface="Arial"/>
                      </a:endParaRPr>
                    </a:p>
                    <a:p>
                      <a:pPr marL="73025" algn="l" rtl="0" eaLnBrk="0">
                        <a:lnSpc>
                          <a:spcPct val="115000"/>
                        </a:lnSpc>
                        <a:tabLst/>
                      </a:pPr>
                      <a:r>
                        <a:rPr sz="1100" kern="0" spc="50" dirty="0">
                          <a:solidFill>
                            <a:srgbClr val="000000">
                              <a:alpha val="100000"/>
                            </a:srgbClr>
                          </a:solidFill>
                          <a:latin typeface="Microsoft YaHei"/>
                          <a:ea typeface="Microsoft YaHei"/>
                          <a:cs typeface="Microsoft YaHei"/>
                        </a:rPr>
                        <a:t>省、自治区、直辖市</a:t>
                      </a:r>
                      <a:r>
                        <a:rPr sz="1100" kern="0" spc="-60" dirty="0">
                          <a:solidFill>
                            <a:srgbClr val="000000">
                              <a:alpha val="100000"/>
                            </a:srgbClr>
                          </a:solidFill>
                          <a:latin typeface="Microsoft YaHei"/>
                          <a:ea typeface="Microsoft YaHei"/>
                          <a:cs typeface="Microsoft YaHei"/>
                        </a:rPr>
                        <a:t>教育厅（教委）、新</a:t>
                      </a:r>
                      <a:r>
                        <a:rPr sz="1100" kern="0" spc="-70" dirty="0">
                          <a:solidFill>
                            <a:srgbClr val="000000">
                              <a:alpha val="100000"/>
                            </a:srgbClr>
                          </a:solidFill>
                          <a:latin typeface="Microsoft YaHei"/>
                          <a:ea typeface="Microsoft YaHei"/>
                          <a:cs typeface="Microsoft YaHei"/>
                        </a:rPr>
                        <a:t>疆</a:t>
                      </a:r>
                      <a:r>
                        <a:rPr sz="1100" kern="0" spc="50" dirty="0">
                          <a:solidFill>
                            <a:srgbClr val="000000">
                              <a:alpha val="100000"/>
                            </a:srgbClr>
                          </a:solidFill>
                          <a:latin typeface="Microsoft YaHei"/>
                          <a:ea typeface="Microsoft YaHei"/>
                          <a:cs typeface="Microsoft YaHei"/>
                        </a:rPr>
                        <a:t>生产建设兵团教育局</a:t>
                      </a:r>
                      <a:r>
                        <a:rPr sz="1100" kern="0" spc="10" dirty="0">
                          <a:solidFill>
                            <a:srgbClr val="000000">
                              <a:alpha val="100000"/>
                            </a:srgbClr>
                          </a:solidFill>
                          <a:latin typeface="Microsoft YaHei"/>
                          <a:ea typeface="Microsoft YaHei"/>
                          <a:cs typeface="Microsoft YaHei"/>
                        </a:rPr>
                        <a:t>意见：</a:t>
                      </a:r>
                      <a:endParaRPr sz="1100" dirty="0">
                        <a:latin typeface="Microsoft YaHei"/>
                        <a:ea typeface="Microsoft YaHei"/>
                        <a:cs typeface="Microsoft YaHei"/>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3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algn="l" rtl="0" eaLnBrk="0">
                        <a:lnSpc>
                          <a:spcPct val="104000"/>
                        </a:lnSpc>
                        <a:tabLst/>
                      </a:pPr>
                      <a:endParaRPr sz="1000" dirty="0">
                        <a:latin typeface="Arial"/>
                        <a:ea typeface="Arial"/>
                        <a:cs typeface="Arial"/>
                      </a:endParaRPr>
                    </a:p>
                    <a:p>
                      <a:pPr marL="177164" algn="l" rtl="0" eaLnBrk="0">
                        <a:lnSpc>
                          <a:spcPct val="99000"/>
                        </a:lnSpc>
                        <a:spcBef>
                          <a:spcPts val="303"/>
                        </a:spcBef>
                        <a:tabLst/>
                      </a:pPr>
                      <a:r>
                        <a:rPr sz="1000" kern="0" spc="-90" dirty="0">
                          <a:solidFill>
                            <a:srgbClr val="000000">
                              <a:alpha val="100000"/>
                            </a:srgbClr>
                          </a:solidFill>
                          <a:latin typeface="Microsoft YaHei"/>
                          <a:ea typeface="Microsoft YaHei"/>
                          <a:cs typeface="Microsoft YaHei"/>
                        </a:rPr>
                        <a:t>（盖章）</a:t>
                      </a:r>
                      <a:endParaRPr sz="1000" dirty="0">
                        <a:latin typeface="Microsoft YaHei"/>
                        <a:ea typeface="Microsoft YaHei"/>
                        <a:cs typeface="Microsoft YaHei"/>
                      </a:endParaRPr>
                    </a:p>
                    <a:p>
                      <a:pPr algn="l" rtl="0" eaLnBrk="0">
                        <a:lnSpc>
                          <a:spcPct val="141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algn="l" rtl="0" eaLnBrk="0">
                        <a:lnSpc>
                          <a:spcPct val="139000"/>
                        </a:lnSpc>
                        <a:tabLst/>
                      </a:pPr>
                      <a:endParaRPr sz="200" dirty="0">
                        <a:latin typeface="Arial"/>
                        <a:ea typeface="Arial"/>
                        <a:cs typeface="Arial"/>
                      </a:endParaRPr>
                    </a:p>
                    <a:p>
                      <a:pPr marL="688975" algn="l" rtl="0" eaLnBrk="0">
                        <a:lnSpc>
                          <a:spcPct val="88000"/>
                        </a:lnSpc>
                        <a:tabLst/>
                      </a:pPr>
                      <a:r>
                        <a:rPr sz="1100" kern="0" spc="20" dirty="0">
                          <a:solidFill>
                            <a:srgbClr val="000000">
                              <a:alpha val="100000"/>
                            </a:srgbClr>
                          </a:solidFill>
                          <a:latin typeface="Microsoft YaHei"/>
                          <a:ea typeface="Microsoft YaHei"/>
                          <a:cs typeface="Microsoft YaHei"/>
                        </a:rPr>
                        <a:t>年   月</a:t>
                      </a:r>
                      <a:r>
                        <a:rPr sz="1100" kern="0" spc="120" dirty="0">
                          <a:solidFill>
                            <a:srgbClr val="000000">
                              <a:alpha val="100000"/>
                            </a:srgbClr>
                          </a:solidFill>
                          <a:latin typeface="Microsoft YaHei"/>
                          <a:ea typeface="Microsoft YaHei"/>
                          <a:cs typeface="Microsoft YaHei"/>
                        </a:rPr>
                        <a:t>   </a:t>
                      </a:r>
                      <a:r>
                        <a:rPr sz="1100" kern="0" spc="20" dirty="0">
                          <a:solidFill>
                            <a:srgbClr val="000000">
                              <a:alpha val="100000"/>
                            </a:srgbClr>
                          </a:solidFill>
                          <a:latin typeface="Microsoft YaHei"/>
                          <a:ea typeface="Microsoft YaHei"/>
                          <a:cs typeface="Microsoft YaHei"/>
                        </a:rPr>
                        <a:t>日</a:t>
                      </a:r>
                      <a:endParaRPr sz="1100" dirty="0">
                        <a:latin typeface="Microsoft YaHei"/>
                        <a:ea typeface="Microsoft YaHei"/>
                        <a:cs typeface="Microsoft YaHei"/>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tcPr>
                </a:tc>
              </a:tr>
            </a:tbl>
          </a:graphicData>
        </a:graphic>
      </p:graphicFrame>
      <p:sp>
        <p:nvSpPr>
          <p:cNvPr id="44" name="textbox 44"/>
          <p:cNvSpPr/>
          <p:nvPr/>
        </p:nvSpPr>
        <p:spPr>
          <a:xfrm>
            <a:off x="893722" y="7769499"/>
            <a:ext cx="5085715" cy="423544"/>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567"/>
              </a:lnSpc>
              <a:tabLst/>
            </a:pPr>
            <a:r>
              <a:rPr sz="1000" kern="0" spc="-20" dirty="0">
                <a:solidFill>
                  <a:srgbClr val="000000">
                    <a:alpha val="100000"/>
                  </a:srgbClr>
                </a:solidFill>
                <a:latin typeface="Microsoft YaHei"/>
                <a:ea typeface="Microsoft YaHei"/>
                <a:cs typeface="Microsoft YaHei"/>
              </a:rPr>
              <a:t>注：</a:t>
            </a:r>
            <a:r>
              <a:rPr sz="1000" kern="0" spc="-100" dirty="0">
                <a:solidFill>
                  <a:srgbClr val="000000">
                    <a:alpha val="100000"/>
                  </a:srgbClr>
                </a:solidFill>
                <a:latin typeface="Microsoft YaHei"/>
                <a:ea typeface="Microsoft YaHei"/>
                <a:cs typeface="Microsoft YaHei"/>
              </a:rPr>
              <a:t> </a:t>
            </a:r>
            <a:r>
              <a:rPr sz="1000" kern="0" spc="-20" dirty="0">
                <a:solidFill>
                  <a:srgbClr val="000000">
                    <a:alpha val="100000"/>
                  </a:srgbClr>
                </a:solidFill>
                <a:latin typeface="Times New Roman"/>
                <a:ea typeface="Times New Roman"/>
                <a:cs typeface="Times New Roman"/>
              </a:rPr>
              <a:t>1.</a:t>
            </a:r>
            <a:r>
              <a:rPr sz="1000" kern="0" spc="-20" dirty="0">
                <a:solidFill>
                  <a:srgbClr val="000000">
                    <a:alpha val="100000"/>
                  </a:srgbClr>
                </a:solidFill>
                <a:latin typeface="Microsoft YaHei"/>
                <a:ea typeface="Microsoft YaHei"/>
                <a:cs typeface="Microsoft YaHei"/>
              </a:rPr>
              <a:t>本表为模板，考生通过少数民族骨干计划数字化管理平台填报。</a:t>
            </a:r>
            <a:endParaRPr sz="1000" dirty="0">
              <a:latin typeface="Microsoft YaHei"/>
              <a:ea typeface="Microsoft YaHei"/>
              <a:cs typeface="Microsoft YaHei"/>
            </a:endParaRPr>
          </a:p>
          <a:p>
            <a:pPr algn="r" rtl="0" eaLnBrk="0">
              <a:lnSpc>
                <a:spcPts val="1567"/>
              </a:lnSpc>
              <a:tabLst/>
            </a:pPr>
            <a:r>
              <a:rPr sz="1000" kern="0" spc="-30" dirty="0">
                <a:solidFill>
                  <a:srgbClr val="000000">
                    <a:alpha val="100000"/>
                  </a:srgbClr>
                </a:solidFill>
                <a:latin typeface="Times New Roman"/>
                <a:ea typeface="Times New Roman"/>
                <a:cs typeface="Times New Roman"/>
              </a:rPr>
              <a:t>2.</a:t>
            </a:r>
            <a:r>
              <a:rPr sz="1000" kern="0" spc="-30" dirty="0">
                <a:solidFill>
                  <a:srgbClr val="000000">
                    <a:alpha val="100000"/>
                  </a:srgbClr>
                </a:solidFill>
                <a:latin typeface="Microsoft YaHei"/>
                <a:ea typeface="Microsoft YaHei"/>
                <a:cs typeface="Microsoft YaHei"/>
              </a:rPr>
              <a:t>需保存纸质件一式三份，省级教育</a:t>
            </a:r>
            <a:r>
              <a:rPr sz="1000" kern="0" spc="-40" dirty="0">
                <a:solidFill>
                  <a:srgbClr val="000000">
                    <a:alpha val="100000"/>
                  </a:srgbClr>
                </a:solidFill>
                <a:latin typeface="Microsoft YaHei"/>
                <a:ea typeface="Microsoft YaHei"/>
                <a:cs typeface="Microsoft YaHei"/>
              </a:rPr>
              <a:t>行政部门、省招办、招生单位各一份，请自行打印。</a:t>
            </a:r>
            <a:endParaRPr sz="1000" dirty="0">
              <a:latin typeface="Microsoft YaHei"/>
              <a:ea typeface="Microsoft YaHei"/>
              <a:cs typeface="Microsoft YaHei"/>
            </a:endParaRPr>
          </a:p>
        </p:txBody>
      </p:sp>
      <p:sp>
        <p:nvSpPr>
          <p:cNvPr id="46" name="textbox 46"/>
          <p:cNvSpPr/>
          <p:nvPr/>
        </p:nvSpPr>
        <p:spPr>
          <a:xfrm>
            <a:off x="6200640" y="9880558"/>
            <a:ext cx="473075"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80" dirty="0">
                <a:solidFill>
                  <a:srgbClr val="000000">
                    <a:alpha val="100000"/>
                  </a:srgbClr>
                </a:solidFill>
                <a:latin typeface="Times New Roman"/>
                <a:ea typeface="Times New Roman"/>
                <a:cs typeface="Times New Roman"/>
              </a:rPr>
              <a:t>—9—</a:t>
            </a:r>
            <a:endParaRPr sz="1300" dirty="0">
              <a:latin typeface="Times New Roman"/>
              <a:ea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8"/>
          <p:cNvSpPr/>
          <p:nvPr/>
        </p:nvSpPr>
        <p:spPr>
          <a:xfrm>
            <a:off x="892762" y="1775318"/>
            <a:ext cx="5793740" cy="7947659"/>
          </a:xfrm>
          <a:prstGeom prst="rect">
            <a:avLst/>
          </a:prstGeom>
          <a:noFill/>
          <a:ln w="0" cap="flat">
            <a:noFill/>
            <a:prstDash val="solid"/>
            <a:miter lim="0"/>
          </a:ln>
        </p:spPr>
        <p:txBody>
          <a:bodyPr vert="horz" wrap="square" lIns="0" tIns="0" rIns="0" bIns="0"/>
          <a:lstStyle/>
          <a:p>
            <a:pPr algn="l" rtl="0" eaLnBrk="0">
              <a:lnSpc>
                <a:spcPct val="86055"/>
              </a:lnSpc>
              <a:tabLst/>
            </a:pPr>
            <a:endParaRPr sz="100" dirty="0">
              <a:latin typeface="Arial"/>
              <a:ea typeface="Arial"/>
              <a:cs typeface="Arial"/>
            </a:endParaRPr>
          </a:p>
          <a:p>
            <a:pPr marL="525780" algn="l" rtl="0" eaLnBrk="0">
              <a:lnSpc>
                <a:spcPct val="88000"/>
              </a:lnSpc>
              <a:tabLst/>
            </a:pPr>
            <a:r>
              <a:rPr sz="2100" kern="0" spc="0" dirty="0">
                <a:solidFill>
                  <a:srgbClr val="000000">
                    <a:alpha val="100000"/>
                  </a:srgbClr>
                </a:solidFill>
                <a:latin typeface="Microsoft YaHei"/>
                <a:ea typeface="Microsoft YaHei"/>
                <a:cs typeface="Microsoft YaHei"/>
              </a:rPr>
              <a:t>少数民族高层次骨干人才研究生招生计划</a:t>
            </a:r>
            <a:endParaRPr sz="2100" dirty="0">
              <a:latin typeface="Microsoft YaHei"/>
              <a:ea typeface="Microsoft YaHei"/>
              <a:cs typeface="Microsoft YaHei"/>
            </a:endParaRPr>
          </a:p>
          <a:p>
            <a:pPr marL="1592580" algn="l" rtl="0" eaLnBrk="0">
              <a:lnSpc>
                <a:spcPct val="88000"/>
              </a:lnSpc>
              <a:spcBef>
                <a:spcPts val="788"/>
              </a:spcBef>
              <a:tabLst/>
            </a:pPr>
            <a:r>
              <a:rPr sz="2100" kern="0" spc="0" dirty="0">
                <a:solidFill>
                  <a:srgbClr val="000000">
                    <a:alpha val="100000"/>
                  </a:srgbClr>
                </a:solidFill>
                <a:latin typeface="Microsoft YaHei"/>
                <a:ea typeface="Microsoft YaHei"/>
                <a:cs typeface="Microsoft YaHei"/>
              </a:rPr>
              <a:t>毕业生定向就业协议书</a:t>
            </a:r>
            <a:endParaRPr sz="2100" dirty="0">
              <a:latin typeface="Microsoft YaHei"/>
              <a:ea typeface="Microsoft YaHei"/>
              <a:cs typeface="Microsoft YaHei"/>
            </a:endParaRPr>
          </a:p>
          <a:p>
            <a:pPr marL="2451735" algn="l" rtl="0" eaLnBrk="0">
              <a:lnSpc>
                <a:spcPct val="88000"/>
              </a:lnSpc>
              <a:spcBef>
                <a:spcPts val="996"/>
              </a:spcBef>
              <a:tabLst/>
            </a:pPr>
            <a:r>
              <a:rPr sz="1500" kern="0" spc="-120" dirty="0">
                <a:solidFill>
                  <a:srgbClr val="000000">
                    <a:alpha val="100000"/>
                  </a:srgbClr>
                </a:solidFill>
                <a:latin typeface="KaiTi"/>
                <a:ea typeface="KaiTi"/>
                <a:cs typeface="KaiTi"/>
              </a:rPr>
              <a:t>（在职考生）</a:t>
            </a:r>
            <a:endParaRPr sz="1500" dirty="0">
              <a:latin typeface="KaiTi"/>
              <a:ea typeface="KaiTi"/>
              <a:cs typeface="KaiTi"/>
            </a:endParaRPr>
          </a:p>
          <a:p>
            <a:pPr algn="l" rtl="0" eaLnBrk="0">
              <a:lnSpc>
                <a:spcPct val="141000"/>
              </a:lnSpc>
              <a:tabLst/>
            </a:pPr>
            <a:endParaRPr sz="1000" dirty="0">
              <a:latin typeface="Arial"/>
              <a:ea typeface="Arial"/>
              <a:cs typeface="Arial"/>
            </a:endParaRPr>
          </a:p>
          <a:p>
            <a:pPr algn="l" rtl="0" eaLnBrk="0">
              <a:lnSpc>
                <a:spcPct val="141000"/>
              </a:lnSpc>
              <a:tabLst/>
            </a:pPr>
            <a:endParaRPr sz="1000" dirty="0">
              <a:latin typeface="Arial"/>
              <a:ea typeface="Arial"/>
              <a:cs typeface="Arial"/>
            </a:endParaRPr>
          </a:p>
          <a:p>
            <a:pPr marL="36194" algn="l" rtl="0" eaLnBrk="0">
              <a:lnSpc>
                <a:spcPct val="89000"/>
              </a:lnSpc>
              <a:spcBef>
                <a:spcPts val="396"/>
              </a:spcBef>
              <a:tabLst/>
            </a:pPr>
            <a:r>
              <a:rPr sz="1300" kern="0" spc="-20" dirty="0">
                <a:solidFill>
                  <a:srgbClr val="000000">
                    <a:alpha val="100000"/>
                  </a:srgbClr>
                </a:solidFill>
                <a:latin typeface="KaiTi"/>
                <a:ea typeface="KaiTi"/>
                <a:cs typeface="KaiTi"/>
              </a:rPr>
              <a:t>甲方（招生单位</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44450" algn="l" rtl="0" eaLnBrk="0">
              <a:lnSpc>
                <a:spcPct val="89000"/>
              </a:lnSpc>
              <a:spcBef>
                <a:spcPts val="1216"/>
              </a:spcBef>
              <a:tabLst/>
            </a:pPr>
            <a:r>
              <a:rPr sz="1300" kern="0" spc="-30" dirty="0">
                <a:solidFill>
                  <a:srgbClr val="000000">
                    <a:alpha val="100000"/>
                  </a:srgbClr>
                </a:solidFill>
                <a:latin typeface="KaiTi"/>
                <a:ea typeface="KaiTi"/>
                <a:cs typeface="KaiTi"/>
              </a:rPr>
              <a:t>乙方（定向单位</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31115" algn="l" rtl="0" eaLnBrk="0">
              <a:lnSpc>
                <a:spcPct val="89000"/>
              </a:lnSpc>
              <a:spcBef>
                <a:spcPts val="1216"/>
              </a:spcBef>
              <a:tabLst/>
            </a:pPr>
            <a:r>
              <a:rPr sz="1300" kern="0" spc="-20" dirty="0">
                <a:solidFill>
                  <a:srgbClr val="000000">
                    <a:alpha val="100000"/>
                  </a:srgbClr>
                </a:solidFill>
                <a:latin typeface="KaiTi"/>
                <a:ea typeface="KaiTi"/>
                <a:cs typeface="KaiTi"/>
              </a:rPr>
              <a:t>丙方（定向生本人</a:t>
            </a:r>
            <a:r>
              <a:rPr sz="1300" kern="0" spc="-320" dirty="0">
                <a:solidFill>
                  <a:srgbClr val="000000">
                    <a:alpha val="100000"/>
                  </a:srgbClr>
                </a:solidFill>
                <a:latin typeface="KaiTi"/>
                <a:ea typeface="KaiTi"/>
                <a:cs typeface="KaiTi"/>
              </a:rPr>
              <a:t>）：</a:t>
            </a:r>
            <a:endParaRPr sz="1300" dirty="0">
              <a:latin typeface="KaiTi"/>
              <a:ea typeface="KaiTi"/>
              <a:cs typeface="KaiTi"/>
            </a:endParaRPr>
          </a:p>
          <a:p>
            <a:pPr marL="20954" algn="l" rtl="0" eaLnBrk="0">
              <a:lnSpc>
                <a:spcPct val="89000"/>
              </a:lnSpc>
              <a:spcBef>
                <a:spcPts val="1204"/>
              </a:spcBef>
              <a:tabLst/>
            </a:pPr>
            <a:r>
              <a:rPr sz="1300" kern="0" spc="0" dirty="0">
                <a:solidFill>
                  <a:srgbClr val="000000">
                    <a:alpha val="100000"/>
                  </a:srgbClr>
                </a:solidFill>
                <a:latin typeface="KaiTi"/>
                <a:ea typeface="KaiTi"/>
                <a:cs typeface="KaiTi"/>
              </a:rPr>
              <a:t>丁方（定向单位所在省级教育行政部门</a:t>
            </a:r>
            <a:r>
              <a:rPr sz="1300" kern="0" spc="-310" dirty="0">
                <a:solidFill>
                  <a:srgbClr val="000000">
                    <a:alpha val="100000"/>
                  </a:srgbClr>
                </a:solidFill>
                <a:latin typeface="KaiTi"/>
                <a:ea typeface="KaiTi"/>
                <a:cs typeface="KaiTi"/>
              </a:rPr>
              <a:t>）：</a:t>
            </a:r>
            <a:endParaRPr sz="1300" dirty="0">
              <a:latin typeface="KaiTi"/>
              <a:ea typeface="KaiTi"/>
              <a:cs typeface="KaiTi"/>
            </a:endParaRPr>
          </a:p>
          <a:p>
            <a:pPr algn="l" rtl="0" eaLnBrk="0">
              <a:lnSpc>
                <a:spcPct val="133000"/>
              </a:lnSpc>
              <a:tabLst/>
            </a:pPr>
            <a:endParaRPr sz="1000" dirty="0">
              <a:latin typeface="Arial"/>
              <a:ea typeface="Arial"/>
              <a:cs typeface="Arial"/>
            </a:endParaRPr>
          </a:p>
          <a:p>
            <a:pPr algn="l" rtl="0" eaLnBrk="0">
              <a:lnSpc>
                <a:spcPct val="133000"/>
              </a:lnSpc>
              <a:tabLst/>
            </a:pPr>
            <a:endParaRPr sz="1000" dirty="0">
              <a:latin typeface="Arial"/>
              <a:ea typeface="Arial"/>
              <a:cs typeface="Arial"/>
            </a:endParaRPr>
          </a:p>
          <a:p>
            <a:pPr algn="r" rtl="0" eaLnBrk="0">
              <a:lnSpc>
                <a:spcPts val="1836"/>
              </a:lnSpc>
              <a:spcBef>
                <a:spcPts val="400"/>
              </a:spcBef>
              <a:tabLst/>
            </a:pPr>
            <a:r>
              <a:rPr sz="1300" kern="0" spc="-10" dirty="0">
                <a:solidFill>
                  <a:srgbClr val="000000">
                    <a:alpha val="100000"/>
                  </a:srgbClr>
                </a:solidFill>
                <a:latin typeface="FangSong"/>
                <a:ea typeface="FangSong"/>
                <a:cs typeface="FangSong"/>
              </a:rPr>
              <a:t>根据《教育部办公厅关于下达</a:t>
            </a:r>
            <a:r>
              <a:rPr sz="1300" kern="0" spc="-10" dirty="0">
                <a:solidFill>
                  <a:srgbClr val="000000">
                    <a:alpha val="100000"/>
                  </a:srgbClr>
                </a:solidFill>
                <a:latin typeface="Times New Roman"/>
                <a:ea typeface="Times New Roman"/>
                <a:cs typeface="Times New Roman"/>
              </a:rPr>
              <a:t>2027 </a:t>
            </a:r>
            <a:r>
              <a:rPr sz="1300" kern="0" spc="-10" dirty="0">
                <a:solidFill>
                  <a:srgbClr val="000000">
                    <a:alpha val="100000"/>
                  </a:srgbClr>
                </a:solidFill>
                <a:latin typeface="FangSong"/>
                <a:ea typeface="FangSong"/>
                <a:cs typeface="FangSong"/>
              </a:rPr>
              <a:t>年少数民族高层次骨干人才研究生招生计</a:t>
            </a:r>
            <a:endParaRPr sz="1300" dirty="0">
              <a:latin typeface="FangSong"/>
              <a:ea typeface="FangSong"/>
              <a:cs typeface="FangSong"/>
            </a:endParaRPr>
          </a:p>
          <a:p>
            <a:pPr marL="19050" indent="635" algn="l" rtl="0" eaLnBrk="0">
              <a:lnSpc>
                <a:spcPct val="164000"/>
              </a:lnSpc>
              <a:spcBef>
                <a:spcPts val="29"/>
              </a:spcBef>
              <a:tabLst/>
            </a:pPr>
            <a:r>
              <a:rPr sz="1300" kern="0" spc="-70" dirty="0">
                <a:solidFill>
                  <a:srgbClr val="000000">
                    <a:alpha val="100000"/>
                  </a:srgbClr>
                </a:solidFill>
                <a:latin typeface="FangSong"/>
                <a:ea typeface="FangSong"/>
                <a:cs typeface="FangSong"/>
              </a:rPr>
              <a:t>划的通知》，就丙方攻读少数民族高层次骨干</a:t>
            </a:r>
            <a:r>
              <a:rPr sz="1300" kern="0" spc="-80" dirty="0">
                <a:solidFill>
                  <a:srgbClr val="000000">
                    <a:alpha val="100000"/>
                  </a:srgbClr>
                </a:solidFill>
                <a:latin typeface="FangSong"/>
                <a:ea typeface="FangSong"/>
                <a:cs typeface="FangSong"/>
              </a:rPr>
              <a:t>人才研究生事宜，甲、乙、丙、丁四方</a:t>
            </a:r>
            <a:r>
              <a:rPr sz="1300" kern="0" spc="0" dirty="0">
                <a:solidFill>
                  <a:srgbClr val="000000">
                    <a:alpha val="100000"/>
                  </a:srgbClr>
                </a:solidFill>
                <a:latin typeface="FangSong"/>
                <a:ea typeface="FangSong"/>
                <a:cs typeface="FangSong"/>
              </a:rPr>
              <a:t>经协商达成如下协议：</a:t>
            </a:r>
            <a:endParaRPr sz="1300" dirty="0">
              <a:latin typeface="FangSong"/>
              <a:ea typeface="FangSong"/>
              <a:cs typeface="FangSong"/>
            </a:endParaRPr>
          </a:p>
          <a:p>
            <a:pPr marL="20320" indent="404495" algn="l" rtl="0" eaLnBrk="0">
              <a:lnSpc>
                <a:spcPct val="162000"/>
              </a:lnSpc>
              <a:spcBef>
                <a:spcPts val="369"/>
              </a:spcBef>
              <a:tabLst/>
            </a:pPr>
            <a:r>
              <a:rPr sz="1300" kern="0" spc="10" dirty="0">
                <a:solidFill>
                  <a:srgbClr val="000000">
                    <a:alpha val="100000"/>
                  </a:srgbClr>
                </a:solidFill>
                <a:latin typeface="FangSong"/>
                <a:ea typeface="FangSong"/>
                <a:cs typeface="FangSong"/>
              </a:rPr>
              <a:t>一、甲方录取丙方为</a:t>
            </a:r>
            <a:r>
              <a:rPr sz="1300" kern="0" spc="-380" dirty="0">
                <a:solidFill>
                  <a:srgbClr val="000000">
                    <a:alpha val="100000"/>
                  </a:srgbClr>
                </a:solidFill>
                <a:latin typeface="FangSong"/>
                <a:ea typeface="FangSong"/>
                <a:cs typeface="FangSong"/>
              </a:rPr>
              <a:t> </a:t>
            </a:r>
            <a:r>
              <a:rPr sz="1300" kern="0" spc="10" dirty="0">
                <a:solidFill>
                  <a:srgbClr val="000000">
                    <a:alpha val="100000"/>
                  </a:srgbClr>
                </a:solidFill>
                <a:latin typeface="Times New Roman"/>
                <a:ea typeface="Times New Roman"/>
                <a:cs typeface="Times New Roman"/>
              </a:rPr>
              <a:t>2027</a:t>
            </a:r>
            <a:r>
              <a:rPr sz="1300" kern="0" spc="0" dirty="0">
                <a:solidFill>
                  <a:srgbClr val="000000">
                    <a:alpha val="100000"/>
                  </a:srgbClr>
                </a:solidFill>
                <a:latin typeface="Times New Roman"/>
                <a:ea typeface="Times New Roman"/>
                <a:cs typeface="Times New Roman"/>
              </a:rPr>
              <a:t> </a:t>
            </a:r>
            <a:r>
              <a:rPr sz="1300" kern="0" spc="0" dirty="0">
                <a:solidFill>
                  <a:srgbClr val="000000">
                    <a:alpha val="100000"/>
                  </a:srgbClr>
                </a:solidFill>
                <a:latin typeface="FangSong"/>
                <a:ea typeface="FangSong"/>
                <a:cs typeface="FangSong"/>
              </a:rPr>
              <a:t>年</a:t>
            </a:r>
            <a:r>
              <a:rPr sz="1300" u="sng" kern="0" spc="0" dirty="0">
                <a:solidFill>
                  <a:srgbClr val="000000">
                    <a:alpha val="100000"/>
                  </a:srgbClr>
                </a:solidFill>
                <a:latin typeface="FangSong"/>
                <a:ea typeface="FangSong"/>
                <a:cs typeface="FangSong"/>
              </a:rPr>
              <a:t>                </a:t>
            </a:r>
            <a:r>
              <a:rPr sz="1300" kern="0" spc="-57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专业</a:t>
            </a:r>
            <a:r>
              <a:rPr sz="1300" u="sng" kern="0" spc="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（全日</a:t>
            </a:r>
            <a:r>
              <a:rPr sz="1300" kern="0" spc="20" dirty="0">
                <a:solidFill>
                  <a:srgbClr val="000000">
                    <a:alpha val="100000"/>
                  </a:srgbClr>
                </a:solidFill>
                <a:latin typeface="FangSong"/>
                <a:ea typeface="FangSong"/>
                <a:cs typeface="FangSong"/>
              </a:rPr>
              <a:t>制</a:t>
            </a:r>
            <a:r>
              <a:rPr sz="1300" kern="0" spc="20" dirty="0">
                <a:solidFill>
                  <a:srgbClr val="000000">
                    <a:alpha val="100000"/>
                  </a:srgbClr>
                </a:solidFill>
                <a:latin typeface="Times New Roman"/>
                <a:ea typeface="Times New Roman"/>
                <a:cs typeface="Times New Roman"/>
              </a:rPr>
              <a:t>/</a:t>
            </a:r>
            <a:r>
              <a:rPr sz="1300" kern="0" spc="20" dirty="0">
                <a:solidFill>
                  <a:srgbClr val="000000">
                    <a:alpha val="100000"/>
                  </a:srgbClr>
                </a:solidFill>
                <a:latin typeface="FangSong"/>
                <a:ea typeface="FangSong"/>
                <a:cs typeface="FangSong"/>
              </a:rPr>
              <a:t>非全日制</a:t>
            </a:r>
            <a:r>
              <a:rPr sz="1300" kern="0" spc="-220" dirty="0">
                <a:solidFill>
                  <a:srgbClr val="000000">
                    <a:alpha val="100000"/>
                  </a:srgbClr>
                </a:solidFill>
                <a:latin typeface="FangSong"/>
                <a:ea typeface="FangSong"/>
                <a:cs typeface="FangSong"/>
              </a:rPr>
              <a:t>）</a:t>
            </a:r>
            <a:r>
              <a:rPr sz="1300" u="sng" kern="0" spc="0" dirty="0">
                <a:solidFill>
                  <a:srgbClr val="000000">
                    <a:alpha val="100000"/>
                  </a:srgbClr>
                </a:solidFill>
                <a:latin typeface="FangSong"/>
                <a:ea typeface="FangSong"/>
                <a:cs typeface="FangSong"/>
              </a:rPr>
              <a:t>             </a:t>
            </a:r>
            <a:r>
              <a:rPr sz="1300" kern="0" spc="-220" dirty="0">
                <a:solidFill>
                  <a:srgbClr val="000000">
                    <a:alpha val="100000"/>
                  </a:srgbClr>
                </a:solidFill>
                <a:latin typeface="FangSong"/>
                <a:ea typeface="FangSong"/>
                <a:cs typeface="FangSong"/>
              </a:rPr>
              <a:t>（</a:t>
            </a:r>
            <a:r>
              <a:rPr sz="1300" kern="0" spc="20" dirty="0">
                <a:solidFill>
                  <a:srgbClr val="000000">
                    <a:alpha val="100000"/>
                  </a:srgbClr>
                </a:solidFill>
                <a:latin typeface="FangSong"/>
                <a:ea typeface="FangSong"/>
                <a:cs typeface="FangSong"/>
              </a:rPr>
              <a:t>硕士</a:t>
            </a:r>
            <a:r>
              <a:rPr sz="1300" kern="0" spc="20" dirty="0">
                <a:solidFill>
                  <a:srgbClr val="000000">
                    <a:alpha val="100000"/>
                  </a:srgbClr>
                </a:solidFill>
                <a:latin typeface="Times New Roman"/>
                <a:ea typeface="Times New Roman"/>
                <a:cs typeface="Times New Roman"/>
              </a:rPr>
              <a:t>/</a:t>
            </a:r>
            <a:r>
              <a:rPr sz="1300" kern="0" spc="20" dirty="0">
                <a:solidFill>
                  <a:srgbClr val="000000">
                    <a:alpha val="100000"/>
                  </a:srgbClr>
                </a:solidFill>
                <a:latin typeface="FangSong"/>
                <a:ea typeface="FangSong"/>
                <a:cs typeface="FangSong"/>
              </a:rPr>
              <a:t>博士）研究生。</a:t>
            </a:r>
            <a:endParaRPr sz="1300" dirty="0">
              <a:latin typeface="FangSong"/>
              <a:ea typeface="FangSong"/>
              <a:cs typeface="FangSong"/>
            </a:endParaRPr>
          </a:p>
          <a:p>
            <a:pPr marL="423544" algn="l" rtl="0" eaLnBrk="0">
              <a:lnSpc>
                <a:spcPct val="89000"/>
              </a:lnSpc>
              <a:spcBef>
                <a:spcPts val="807"/>
              </a:spcBef>
              <a:tabLst/>
            </a:pPr>
            <a:r>
              <a:rPr sz="1300" kern="0" spc="20" dirty="0">
                <a:solidFill>
                  <a:srgbClr val="000000">
                    <a:alpha val="100000"/>
                  </a:srgbClr>
                </a:solidFill>
                <a:latin typeface="FangSong"/>
                <a:ea typeface="FangSong"/>
                <a:cs typeface="FangSong"/>
              </a:rPr>
              <a:t>二、甲方根据《普通高等学校学生管理规定》对丙方进</a:t>
            </a:r>
            <a:r>
              <a:rPr sz="1300" kern="0" spc="10" dirty="0">
                <a:solidFill>
                  <a:srgbClr val="000000">
                    <a:alpha val="100000"/>
                  </a:srgbClr>
                </a:solidFill>
                <a:latin typeface="FangSong"/>
                <a:ea typeface="FangSong"/>
                <a:cs typeface="FangSong"/>
              </a:rPr>
              <a:t>行管理，按培养方</a:t>
            </a:r>
            <a:endParaRPr sz="1300" dirty="0">
              <a:latin typeface="FangSong"/>
              <a:ea typeface="FangSong"/>
              <a:cs typeface="FangSong"/>
            </a:endParaRPr>
          </a:p>
          <a:p>
            <a:pPr marL="17145" indent="1270" algn="l" rtl="0" eaLnBrk="0">
              <a:lnSpc>
                <a:spcPct val="169000"/>
              </a:lnSpc>
              <a:spcBef>
                <a:spcPts val="25"/>
              </a:spcBef>
              <a:tabLst/>
            </a:pPr>
            <a:r>
              <a:rPr sz="1300" kern="0" spc="0" dirty="0">
                <a:solidFill>
                  <a:srgbClr val="000000">
                    <a:alpha val="100000"/>
                  </a:srgbClr>
                </a:solidFill>
                <a:latin typeface="FangSong"/>
                <a:ea typeface="FangSong"/>
                <a:cs typeface="FangSong"/>
              </a:rPr>
              <a:t>案对丙方进行培养。丙方在校学习期间学费、</a:t>
            </a:r>
            <a:r>
              <a:rPr sz="1300" kern="0" spc="-10" dirty="0">
                <a:solidFill>
                  <a:srgbClr val="000000">
                    <a:alpha val="100000"/>
                  </a:srgbClr>
                </a:solidFill>
                <a:latin typeface="FangSong"/>
                <a:ea typeface="FangSong"/>
                <a:cs typeface="FangSong"/>
              </a:rPr>
              <a:t>住宿费等按国家及甲方相关规定缴</a:t>
            </a:r>
            <a:r>
              <a:rPr sz="1300" kern="0" spc="0" dirty="0">
                <a:solidFill>
                  <a:srgbClr val="000000">
                    <a:alpha val="100000"/>
                  </a:srgbClr>
                </a:solidFill>
                <a:latin typeface="FangSong"/>
                <a:ea typeface="FangSong"/>
                <a:cs typeface="FangSong"/>
              </a:rPr>
              <a:t>纳。丙方学习期满、符合毕业条件，甲方准予</a:t>
            </a:r>
            <a:r>
              <a:rPr sz="1300" kern="0" spc="-10" dirty="0">
                <a:solidFill>
                  <a:srgbClr val="000000">
                    <a:alpha val="100000"/>
                  </a:srgbClr>
                </a:solidFill>
                <a:latin typeface="FangSong"/>
                <a:ea typeface="FangSong"/>
                <a:cs typeface="FangSong"/>
              </a:rPr>
              <a:t>毕业；符合相应学位授予条件，甲</a:t>
            </a:r>
            <a:r>
              <a:rPr sz="1300" kern="0" spc="0" dirty="0">
                <a:solidFill>
                  <a:srgbClr val="000000">
                    <a:alpha val="100000"/>
                  </a:srgbClr>
                </a:solidFill>
                <a:latin typeface="FangSong"/>
                <a:ea typeface="FangSong"/>
                <a:cs typeface="FangSong"/>
              </a:rPr>
              <a:t>方授予相应学位。丙方学习结束离校后，甲方将</a:t>
            </a:r>
            <a:r>
              <a:rPr sz="1300" kern="0" spc="-10" dirty="0">
                <a:solidFill>
                  <a:srgbClr val="000000">
                    <a:alpha val="100000"/>
                  </a:srgbClr>
                </a:solidFill>
                <a:latin typeface="FangSong"/>
                <a:ea typeface="FangSong"/>
                <a:cs typeface="FangSong"/>
              </a:rPr>
              <a:t>丙方毕业证书、学位证书及就读</a:t>
            </a:r>
            <a:r>
              <a:rPr sz="1300" kern="0" spc="0" dirty="0">
                <a:solidFill>
                  <a:srgbClr val="000000">
                    <a:alpha val="100000"/>
                  </a:srgbClr>
                </a:solidFill>
                <a:latin typeface="FangSong"/>
                <a:ea typeface="FangSong"/>
                <a:cs typeface="FangSong"/>
              </a:rPr>
              <a:t>期间档案等寄送乙方，乙方负责安排丙方工作。</a:t>
            </a:r>
            <a:endParaRPr sz="1300" dirty="0">
              <a:latin typeface="FangSong"/>
              <a:ea typeface="FangSong"/>
              <a:cs typeface="FangSong"/>
            </a:endParaRPr>
          </a:p>
          <a:p>
            <a:pPr marL="12700" indent="414019" algn="l" rtl="0" eaLnBrk="0">
              <a:lnSpc>
                <a:spcPct val="166000"/>
              </a:lnSpc>
              <a:spcBef>
                <a:spcPts val="39"/>
              </a:spcBef>
              <a:tabLst/>
            </a:pPr>
            <a:r>
              <a:rPr sz="1300" kern="0" spc="20" dirty="0">
                <a:solidFill>
                  <a:srgbClr val="000000">
                    <a:alpha val="100000"/>
                  </a:srgbClr>
                </a:solidFill>
                <a:latin typeface="FangSong"/>
                <a:ea typeface="FangSong"/>
                <a:cs typeface="FangSong"/>
              </a:rPr>
              <a:t>三、丙方学习期间不迁转户口，党团组织关系按</a:t>
            </a:r>
            <a:r>
              <a:rPr sz="1300" kern="0" spc="10" dirty="0">
                <a:solidFill>
                  <a:srgbClr val="000000">
                    <a:alpha val="100000"/>
                  </a:srgbClr>
                </a:solidFill>
                <a:latin typeface="FangSong"/>
                <a:ea typeface="FangSong"/>
                <a:cs typeface="FangSong"/>
              </a:rPr>
              <a:t>甲方有关规定办理。乙方</a:t>
            </a:r>
            <a:r>
              <a:rPr sz="1300" kern="0" spc="0" dirty="0">
                <a:solidFill>
                  <a:srgbClr val="000000">
                    <a:alpha val="100000"/>
                  </a:srgbClr>
                </a:solidFill>
                <a:latin typeface="FangSong"/>
                <a:ea typeface="FangSong"/>
                <a:cs typeface="FangSong"/>
              </a:rPr>
              <a:t>负责管理丙方学习期间户籍关系和人事档案。丙方学习</a:t>
            </a:r>
            <a:r>
              <a:rPr sz="1300" kern="0" spc="-10" dirty="0">
                <a:solidFill>
                  <a:srgbClr val="000000">
                    <a:alpha val="100000"/>
                  </a:srgbClr>
                </a:solidFill>
                <a:latin typeface="FangSong"/>
                <a:ea typeface="FangSong"/>
                <a:cs typeface="FangSong"/>
              </a:rPr>
              <a:t>期间工资、医疗保险、福</a:t>
            </a:r>
            <a:r>
              <a:rPr sz="1300" kern="0" spc="0" dirty="0">
                <a:solidFill>
                  <a:srgbClr val="000000">
                    <a:alpha val="100000"/>
                  </a:srgbClr>
                </a:solidFill>
                <a:latin typeface="FangSong"/>
                <a:ea typeface="FangSong"/>
                <a:cs typeface="FangSong"/>
              </a:rPr>
              <a:t>利待遇和职务职称晋升等，由乙方和丙方协商解决。丙</a:t>
            </a:r>
            <a:r>
              <a:rPr sz="1300" kern="0" spc="-10" dirty="0">
                <a:solidFill>
                  <a:srgbClr val="000000">
                    <a:alpha val="100000"/>
                  </a:srgbClr>
                </a:solidFill>
                <a:latin typeface="FangSong"/>
                <a:ea typeface="FangSong"/>
                <a:cs typeface="FangSong"/>
              </a:rPr>
              <a:t>方毕业后，甲方负责落实</a:t>
            </a:r>
            <a:r>
              <a:rPr sz="1300" kern="0" spc="0" dirty="0">
                <a:solidFill>
                  <a:srgbClr val="000000">
                    <a:alpha val="100000"/>
                  </a:srgbClr>
                </a:solidFill>
                <a:latin typeface="FangSong"/>
                <a:ea typeface="FangSong"/>
                <a:cs typeface="FangSong"/>
              </a:rPr>
              <a:t>丙方毕业去向至乙方。</a:t>
            </a:r>
            <a:endParaRPr sz="1300" dirty="0">
              <a:latin typeface="FangSong"/>
              <a:ea typeface="FangSong"/>
              <a:cs typeface="FangSong"/>
            </a:endParaRPr>
          </a:p>
          <a:p>
            <a:pPr algn="l" rtl="0" eaLnBrk="0">
              <a:lnSpc>
                <a:spcPct val="110000"/>
              </a:lnSpc>
              <a:tabLst/>
            </a:pPr>
            <a:endParaRPr sz="800" dirty="0">
              <a:latin typeface="Arial"/>
              <a:ea typeface="Arial"/>
              <a:cs typeface="Arial"/>
            </a:endParaRPr>
          </a:p>
          <a:p>
            <a:pPr marL="434340" algn="l" rtl="0" eaLnBrk="0">
              <a:lnSpc>
                <a:spcPct val="89000"/>
              </a:lnSpc>
              <a:tabLst/>
            </a:pPr>
            <a:r>
              <a:rPr sz="1300" kern="0" spc="20" dirty="0">
                <a:solidFill>
                  <a:srgbClr val="000000">
                    <a:alpha val="100000"/>
                  </a:srgbClr>
                </a:solidFill>
                <a:latin typeface="FangSong"/>
                <a:ea typeface="FangSong"/>
                <a:cs typeface="FangSong"/>
              </a:rPr>
              <a:t>四、丙方学习结束后，必须回乙方工作，</a:t>
            </a:r>
            <a:r>
              <a:rPr sz="1300" kern="0" spc="10" dirty="0">
                <a:solidFill>
                  <a:srgbClr val="000000">
                    <a:alpha val="100000"/>
                  </a:srgbClr>
                </a:solidFill>
                <a:latin typeface="FangSong"/>
                <a:ea typeface="FangSong"/>
                <a:cs typeface="FangSong"/>
              </a:rPr>
              <a:t>硕士毕业服务年限不得少于</a:t>
            </a:r>
            <a:r>
              <a:rPr sz="1300" kern="0" spc="-370" dirty="0">
                <a:solidFill>
                  <a:srgbClr val="000000">
                    <a:alpha val="100000"/>
                  </a:srgbClr>
                </a:solidFill>
                <a:latin typeface="FangSong"/>
                <a:ea typeface="FangSong"/>
                <a:cs typeface="FangSong"/>
              </a:rPr>
              <a:t> </a:t>
            </a:r>
            <a:r>
              <a:rPr sz="1300" kern="0" spc="10" dirty="0">
                <a:solidFill>
                  <a:srgbClr val="000000">
                    <a:alpha val="100000"/>
                  </a:srgbClr>
                </a:solidFill>
                <a:latin typeface="Times New Roman"/>
                <a:ea typeface="Times New Roman"/>
                <a:cs typeface="Times New Roman"/>
              </a:rPr>
              <a:t>5 </a:t>
            </a:r>
            <a:r>
              <a:rPr sz="1300" kern="0" spc="10" dirty="0">
                <a:solidFill>
                  <a:srgbClr val="000000">
                    <a:alpha val="100000"/>
                  </a:srgbClr>
                </a:solidFill>
                <a:latin typeface="FangSong"/>
                <a:ea typeface="FangSong"/>
                <a:cs typeface="FangSong"/>
              </a:rPr>
              <a:t>年</a:t>
            </a:r>
            <a:endParaRPr sz="1300" dirty="0">
              <a:latin typeface="FangSong"/>
              <a:ea typeface="FangSong"/>
              <a:cs typeface="FangSong"/>
            </a:endParaRPr>
          </a:p>
        </p:txBody>
      </p:sp>
      <p:sp>
        <p:nvSpPr>
          <p:cNvPr id="50" name="textbox 50"/>
          <p:cNvSpPr/>
          <p:nvPr/>
        </p:nvSpPr>
        <p:spPr>
          <a:xfrm>
            <a:off x="907066" y="1067763"/>
            <a:ext cx="536575" cy="29210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2099"/>
              </a:lnSpc>
              <a:tabLst/>
            </a:pPr>
            <a:r>
              <a:rPr sz="1500" kern="0" spc="-20" dirty="0">
                <a:solidFill>
                  <a:srgbClr val="000000">
                    <a:alpha val="100000"/>
                  </a:srgbClr>
                </a:solidFill>
                <a:latin typeface="SimHei"/>
                <a:ea typeface="SimHei"/>
                <a:cs typeface="SimHei"/>
              </a:rPr>
              <a:t>附件</a:t>
            </a:r>
            <a:r>
              <a:rPr sz="1500" kern="0" spc="-420" dirty="0">
                <a:solidFill>
                  <a:srgbClr val="000000">
                    <a:alpha val="100000"/>
                  </a:srgbClr>
                </a:solidFill>
                <a:latin typeface="SimHei"/>
                <a:ea typeface="SimHei"/>
                <a:cs typeface="SimHei"/>
              </a:rPr>
              <a:t> </a:t>
            </a:r>
            <a:r>
              <a:rPr sz="1500" kern="0" spc="-20" dirty="0">
                <a:solidFill>
                  <a:srgbClr val="000000">
                    <a:alpha val="100000"/>
                  </a:srgbClr>
                </a:solidFill>
                <a:latin typeface="Times New Roman"/>
                <a:ea typeface="Times New Roman"/>
                <a:cs typeface="Times New Roman"/>
              </a:rPr>
              <a:t>3</a:t>
            </a:r>
            <a:endParaRPr sz="1500" dirty="0">
              <a:latin typeface="Times New Roman"/>
              <a:ea typeface="Times New Roman"/>
              <a:cs typeface="Times New Roman"/>
            </a:endParaRPr>
          </a:p>
        </p:txBody>
      </p:sp>
      <p:sp>
        <p:nvSpPr>
          <p:cNvPr id="52" name="textbox 52"/>
          <p:cNvSpPr/>
          <p:nvPr/>
        </p:nvSpPr>
        <p:spPr>
          <a:xfrm>
            <a:off x="88653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—10—</a:t>
            </a:r>
            <a:endParaRPr sz="1300" dirty="0">
              <a:latin typeface="Times New Roman"/>
              <a:ea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4"/>
          <p:cNvSpPr/>
          <p:nvPr/>
        </p:nvSpPr>
        <p:spPr>
          <a:xfrm>
            <a:off x="891136" y="1152750"/>
            <a:ext cx="5831840" cy="6862444"/>
          </a:xfrm>
          <a:prstGeom prst="rect">
            <a:avLst/>
          </a:prstGeom>
          <a:noFill/>
          <a:ln w="0" cap="flat">
            <a:noFill/>
            <a:prstDash val="solid"/>
            <a:miter lim="0"/>
          </a:ln>
        </p:spPr>
        <p:txBody>
          <a:bodyPr vert="horz" wrap="square" lIns="0" tIns="0" rIns="0" bIns="0"/>
          <a:lstStyle/>
          <a:p>
            <a:pPr algn="l" rtl="0" eaLnBrk="0">
              <a:lnSpc>
                <a:spcPct val="15778"/>
              </a:lnSpc>
              <a:tabLst/>
            </a:pPr>
            <a:endParaRPr sz="100" dirty="0">
              <a:latin typeface="Arial"/>
              <a:ea typeface="Arial"/>
              <a:cs typeface="Arial"/>
            </a:endParaRPr>
          </a:p>
          <a:p>
            <a:pPr marL="19050" indent="78739" algn="l" rtl="0" eaLnBrk="0">
              <a:lnSpc>
                <a:spcPct val="150000"/>
              </a:lnSpc>
              <a:tabLst/>
            </a:pPr>
            <a:r>
              <a:rPr sz="1300" kern="0" spc="0" dirty="0">
                <a:solidFill>
                  <a:srgbClr val="000000">
                    <a:alpha val="100000"/>
                  </a:srgbClr>
                </a:solidFill>
                <a:latin typeface="FangSong"/>
                <a:ea typeface="FangSong"/>
                <a:cs typeface="FangSong"/>
              </a:rPr>
              <a:t>（含</a:t>
            </a:r>
            <a:r>
              <a:rPr sz="1300" kern="0" spc="-33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5 </a:t>
            </a:r>
            <a:r>
              <a:rPr sz="1300" kern="0" spc="0" dirty="0">
                <a:solidFill>
                  <a:srgbClr val="000000">
                    <a:alpha val="100000"/>
                  </a:srgbClr>
                </a:solidFill>
                <a:latin typeface="FangSong"/>
                <a:ea typeface="FangSong"/>
                <a:cs typeface="FangSong"/>
              </a:rPr>
              <a:t>年，其中西藏班、新疆班教师和管理人员为</a:t>
            </a:r>
            <a:r>
              <a:rPr sz="1300" kern="0" spc="0" dirty="0">
                <a:solidFill>
                  <a:srgbClr val="000000">
                    <a:alpha val="100000"/>
                  </a:srgbClr>
                </a:solidFill>
                <a:latin typeface="Times New Roman"/>
                <a:ea typeface="Times New Roman"/>
                <a:cs typeface="Times New Roman"/>
              </a:rPr>
              <a:t>8 </a:t>
            </a:r>
            <a:r>
              <a:rPr sz="1300" kern="0" spc="0" dirty="0">
                <a:solidFill>
                  <a:srgbClr val="000000">
                    <a:alpha val="100000"/>
                  </a:srgbClr>
                </a:solidFill>
                <a:latin typeface="FangSong"/>
                <a:ea typeface="FangSong"/>
                <a:cs typeface="FangSong"/>
              </a:rPr>
              <a:t>年</a:t>
            </a:r>
            <a:r>
              <a:rPr sz="1300" kern="0" spc="-310" dirty="0">
                <a:solidFill>
                  <a:srgbClr val="000000">
                    <a:alpha val="100000"/>
                  </a:srgbClr>
                </a:solidFill>
                <a:latin typeface="FangSong"/>
                <a:ea typeface="FangSong"/>
                <a:cs typeface="FangSong"/>
              </a:rPr>
              <a:t>），</a:t>
            </a:r>
            <a:r>
              <a:rPr sz="1300" kern="0" spc="0" dirty="0">
                <a:solidFill>
                  <a:srgbClr val="000000">
                    <a:alpha val="100000"/>
                  </a:srgbClr>
                </a:solidFill>
                <a:latin typeface="FangSong"/>
                <a:ea typeface="FangSong"/>
                <a:cs typeface="FangSong"/>
              </a:rPr>
              <a:t>博士毕业服务年限不</a:t>
            </a:r>
            <a:r>
              <a:rPr sz="1300" kern="0" spc="-40" dirty="0">
                <a:solidFill>
                  <a:srgbClr val="000000">
                    <a:alpha val="100000"/>
                  </a:srgbClr>
                </a:solidFill>
                <a:latin typeface="FangSong"/>
                <a:ea typeface="FangSong"/>
                <a:cs typeface="FangSong"/>
              </a:rPr>
              <a:t>得少于</a:t>
            </a:r>
            <a:r>
              <a:rPr sz="1300" kern="0" spc="-350" dirty="0">
                <a:solidFill>
                  <a:srgbClr val="000000">
                    <a:alpha val="100000"/>
                  </a:srgbClr>
                </a:solidFill>
                <a:latin typeface="FangSong"/>
                <a:ea typeface="FangSong"/>
                <a:cs typeface="FangSong"/>
              </a:rPr>
              <a:t> </a:t>
            </a:r>
            <a:r>
              <a:rPr sz="1300" kern="0" spc="-40" dirty="0">
                <a:solidFill>
                  <a:srgbClr val="000000">
                    <a:alpha val="100000"/>
                  </a:srgbClr>
                </a:solidFill>
                <a:latin typeface="Times New Roman"/>
                <a:ea typeface="Times New Roman"/>
                <a:cs typeface="Times New Roman"/>
              </a:rPr>
              <a:t>8 </a:t>
            </a:r>
            <a:r>
              <a:rPr sz="1300" kern="0" spc="-40" dirty="0">
                <a:solidFill>
                  <a:srgbClr val="000000">
                    <a:alpha val="100000"/>
                  </a:srgbClr>
                </a:solidFill>
                <a:latin typeface="FangSong"/>
                <a:ea typeface="FangSong"/>
                <a:cs typeface="FangSong"/>
              </a:rPr>
              <a:t>年（含</a:t>
            </a:r>
            <a:r>
              <a:rPr sz="1300" kern="0" spc="-330" dirty="0">
                <a:solidFill>
                  <a:srgbClr val="000000">
                    <a:alpha val="100000"/>
                  </a:srgbClr>
                </a:solidFill>
                <a:latin typeface="FangSong"/>
                <a:ea typeface="FangSong"/>
                <a:cs typeface="FangSong"/>
              </a:rPr>
              <a:t> </a:t>
            </a:r>
            <a:r>
              <a:rPr sz="1300" kern="0" spc="-40" dirty="0">
                <a:solidFill>
                  <a:srgbClr val="000000">
                    <a:alpha val="100000"/>
                  </a:srgbClr>
                </a:solidFill>
                <a:latin typeface="Times New Roman"/>
                <a:ea typeface="Times New Roman"/>
                <a:cs typeface="Times New Roman"/>
              </a:rPr>
              <a:t>8 </a:t>
            </a:r>
            <a:r>
              <a:rPr sz="1300" kern="0" spc="-40" dirty="0">
                <a:solidFill>
                  <a:srgbClr val="000000">
                    <a:alpha val="100000"/>
                  </a:srgbClr>
                </a:solidFill>
                <a:latin typeface="FangSong"/>
                <a:ea typeface="FangSong"/>
                <a:cs typeface="FangSong"/>
              </a:rPr>
              <a:t>年）</a:t>
            </a:r>
            <a:r>
              <a:rPr sz="1300" kern="0" spc="-50" dirty="0">
                <a:solidFill>
                  <a:srgbClr val="000000">
                    <a:alpha val="100000"/>
                  </a:srgbClr>
                </a:solidFill>
                <a:latin typeface="FangSong"/>
                <a:ea typeface="FangSong"/>
                <a:cs typeface="FangSong"/>
              </a:rPr>
              <a:t>。</a:t>
            </a:r>
            <a:endParaRPr sz="1300" dirty="0">
              <a:latin typeface="FangSong"/>
              <a:ea typeface="FangSong"/>
              <a:cs typeface="FangSong"/>
            </a:endParaRPr>
          </a:p>
          <a:p>
            <a:pPr marL="421640" algn="l" rtl="0" eaLnBrk="0">
              <a:lnSpc>
                <a:spcPct val="89000"/>
              </a:lnSpc>
              <a:spcBef>
                <a:spcPts val="814"/>
              </a:spcBef>
              <a:tabLst/>
            </a:pPr>
            <a:r>
              <a:rPr sz="1300" kern="0" spc="20" dirty="0">
                <a:solidFill>
                  <a:srgbClr val="000000">
                    <a:alpha val="100000"/>
                  </a:srgbClr>
                </a:solidFill>
                <a:latin typeface="FangSong"/>
                <a:ea typeface="FangSong"/>
                <a:cs typeface="FangSong"/>
              </a:rPr>
              <a:t>五、按照研究生学籍管理规定，一经录取，丙方须及时办理</a:t>
            </a:r>
            <a:r>
              <a:rPr sz="1300" kern="0" spc="10" dirty="0">
                <a:solidFill>
                  <a:srgbClr val="000000">
                    <a:alpha val="100000"/>
                  </a:srgbClr>
                </a:solidFill>
                <a:latin typeface="FangSong"/>
                <a:ea typeface="FangSong"/>
                <a:cs typeface="FangSong"/>
              </a:rPr>
              <a:t>入学手续并注</a:t>
            </a:r>
            <a:endParaRPr sz="1300" dirty="0">
              <a:latin typeface="FangSong"/>
              <a:ea typeface="FangSong"/>
              <a:cs typeface="FangSong"/>
            </a:endParaRPr>
          </a:p>
          <a:p>
            <a:pPr marL="20954" indent="-3175" algn="l" rtl="0" eaLnBrk="0">
              <a:lnSpc>
                <a:spcPct val="169000"/>
              </a:lnSpc>
              <a:spcBef>
                <a:spcPts val="40"/>
              </a:spcBef>
              <a:tabLst/>
            </a:pPr>
            <a:r>
              <a:rPr sz="1300" kern="0" spc="0" dirty="0">
                <a:solidFill>
                  <a:srgbClr val="000000">
                    <a:alpha val="100000"/>
                  </a:srgbClr>
                </a:solidFill>
                <a:latin typeface="FangSong"/>
                <a:ea typeface="FangSong"/>
                <a:cs typeface="FangSong"/>
              </a:rPr>
              <a:t>册学籍，修业年限和学习年限与其他普通类招生</a:t>
            </a:r>
            <a:r>
              <a:rPr sz="1300" kern="0" spc="-10" dirty="0">
                <a:solidFill>
                  <a:srgbClr val="000000">
                    <a:alpha val="100000"/>
                  </a:srgbClr>
                </a:solidFill>
                <a:latin typeface="FangSong"/>
                <a:ea typeface="FangSong"/>
                <a:cs typeface="FangSong"/>
              </a:rPr>
              <a:t>计划保持一致。在校期间，丙方</a:t>
            </a:r>
            <a:r>
              <a:rPr sz="1300" kern="0" spc="-30" dirty="0">
                <a:solidFill>
                  <a:srgbClr val="000000">
                    <a:alpha val="100000"/>
                  </a:srgbClr>
                </a:solidFill>
                <a:latin typeface="FangSong"/>
                <a:ea typeface="FangSong"/>
                <a:cs typeface="FangSong"/>
              </a:rPr>
              <a:t>须遵守甲方各项规章制度，按时完成学业。丙方在校期间教育管理服务各类事项，</a:t>
            </a:r>
            <a:r>
              <a:rPr sz="1300" kern="0" spc="0" dirty="0">
                <a:solidFill>
                  <a:srgbClr val="000000">
                    <a:alpha val="100000"/>
                  </a:srgbClr>
                </a:solidFill>
                <a:latin typeface="FangSong"/>
                <a:ea typeface="FangSong"/>
                <a:cs typeface="FangSong"/>
              </a:rPr>
              <a:t>如出国交换学习、学籍变动、学业奖助等，均按甲方有关规定执行。</a:t>
            </a:r>
            <a:endParaRPr sz="1300" dirty="0">
              <a:latin typeface="FangSong"/>
              <a:ea typeface="FangSong"/>
              <a:cs typeface="FangSong"/>
            </a:endParaRPr>
          </a:p>
          <a:p>
            <a:pPr marL="19050" indent="403859" algn="l" rtl="0" eaLnBrk="0">
              <a:lnSpc>
                <a:spcPct val="165000"/>
              </a:lnSpc>
              <a:spcBef>
                <a:spcPts val="83"/>
              </a:spcBef>
              <a:tabLst/>
            </a:pPr>
            <a:r>
              <a:rPr sz="1300" kern="0" spc="10" dirty="0">
                <a:solidFill>
                  <a:srgbClr val="000000">
                    <a:alpha val="100000"/>
                  </a:srgbClr>
                </a:solidFill>
                <a:latin typeface="FangSong"/>
                <a:ea typeface="FangSong"/>
                <a:cs typeface="FangSong"/>
              </a:rPr>
              <a:t>六、本协议一式五份，经甲、乙、丙、丁四方签字并加</a:t>
            </a:r>
            <a:r>
              <a:rPr sz="1300" kern="0" spc="0" dirty="0">
                <a:solidFill>
                  <a:srgbClr val="000000">
                    <a:alpha val="100000"/>
                  </a:srgbClr>
                </a:solidFill>
                <a:latin typeface="FangSong"/>
                <a:ea typeface="FangSong"/>
                <a:cs typeface="FangSong"/>
              </a:rPr>
              <a:t>盖公章，</a:t>
            </a:r>
            <a:r>
              <a:rPr sz="1300" kern="0" spc="-33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自丙方取</a:t>
            </a:r>
            <a:r>
              <a:rPr sz="1300" kern="0" spc="-10" dirty="0">
                <a:solidFill>
                  <a:srgbClr val="000000">
                    <a:alpha val="100000"/>
                  </a:srgbClr>
                </a:solidFill>
                <a:latin typeface="FangSong"/>
                <a:ea typeface="FangSong"/>
                <a:cs typeface="FangSong"/>
              </a:rPr>
              <a:t>得正式学籍（报到）之日起生效。</a:t>
            </a:r>
            <a:r>
              <a:rPr sz="1300" kern="0" spc="-36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甲、乙、丙、丁四方各持</a:t>
            </a:r>
            <a:r>
              <a:rPr sz="1300" kern="0" spc="-20" dirty="0">
                <a:solidFill>
                  <a:srgbClr val="000000">
                    <a:alpha val="100000"/>
                  </a:srgbClr>
                </a:solidFill>
                <a:latin typeface="FangSong"/>
                <a:ea typeface="FangSong"/>
                <a:cs typeface="FangSong"/>
              </a:rPr>
              <a:t>有一份，一份存入丙</a:t>
            </a:r>
            <a:r>
              <a:rPr sz="1300" kern="0" spc="0" dirty="0">
                <a:solidFill>
                  <a:srgbClr val="000000">
                    <a:alpha val="100000"/>
                  </a:srgbClr>
                </a:solidFill>
                <a:latin typeface="FangSong"/>
                <a:ea typeface="FangSong"/>
                <a:cs typeface="FangSong"/>
              </a:rPr>
              <a:t>方个人档案，具有同等法律效力。</a:t>
            </a:r>
            <a:endParaRPr sz="1300" dirty="0">
              <a:latin typeface="FangSong"/>
              <a:ea typeface="FangSong"/>
              <a:cs typeface="FangSong"/>
            </a:endParaRPr>
          </a:p>
          <a:p>
            <a:pPr marL="419734" algn="l" rtl="0" eaLnBrk="0">
              <a:lnSpc>
                <a:spcPct val="89000"/>
              </a:lnSpc>
              <a:spcBef>
                <a:spcPts val="1063"/>
              </a:spcBef>
              <a:tabLst/>
            </a:pPr>
            <a:r>
              <a:rPr sz="1300" kern="0" spc="0" dirty="0">
                <a:solidFill>
                  <a:srgbClr val="000000">
                    <a:alpha val="100000"/>
                  </a:srgbClr>
                </a:solidFill>
                <a:latin typeface="FangSong"/>
                <a:ea typeface="FangSong"/>
                <a:cs typeface="FangSong"/>
              </a:rPr>
              <a:t>七、未尽事宜，由甲、乙、丙、丁四方协商解决。</a:t>
            </a:r>
            <a:endParaRPr sz="1300" dirty="0">
              <a:latin typeface="FangSong"/>
              <a:ea typeface="FangSong"/>
              <a:cs typeface="FangSong"/>
            </a:endParaRPr>
          </a:p>
          <a:p>
            <a:pPr algn="l" rtl="0" eaLnBrk="0">
              <a:lnSpc>
                <a:spcPct val="141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marL="37465" algn="l" rtl="0" eaLnBrk="0">
              <a:lnSpc>
                <a:spcPct val="89000"/>
              </a:lnSpc>
              <a:spcBef>
                <a:spcPts val="401"/>
              </a:spcBef>
              <a:tabLst/>
            </a:pPr>
            <a:r>
              <a:rPr sz="1300" kern="0" spc="-20" dirty="0">
                <a:solidFill>
                  <a:srgbClr val="000000">
                    <a:alpha val="100000"/>
                  </a:srgbClr>
                </a:solidFill>
                <a:latin typeface="KaiTi"/>
                <a:ea typeface="KaiTi"/>
                <a:cs typeface="KaiTi"/>
              </a:rPr>
              <a:t>甲方单位公章：</a:t>
            </a:r>
            <a:r>
              <a:rPr sz="1300" kern="0" spc="-20" dirty="0">
                <a:solidFill>
                  <a:srgbClr val="000000">
                    <a:alpha val="100000"/>
                  </a:srgbClr>
                </a:solidFill>
                <a:latin typeface="KaiTi"/>
                <a:ea typeface="KaiTi"/>
                <a:cs typeface="KaiTi"/>
              </a:rPr>
              <a:t>            </a:t>
            </a:r>
            <a:r>
              <a:rPr sz="1300" kern="0" spc="-30" dirty="0">
                <a:solidFill>
                  <a:srgbClr val="000000">
                    <a:alpha val="100000"/>
                  </a:srgbClr>
                </a:solidFill>
                <a:latin typeface="KaiTi"/>
                <a:ea typeface="KaiTi"/>
                <a:cs typeface="KaiTi"/>
              </a:rPr>
              <a:t>      </a:t>
            </a:r>
            <a:r>
              <a:rPr sz="1300" kern="0" spc="-30" dirty="0">
                <a:solidFill>
                  <a:srgbClr val="000000">
                    <a:alpha val="100000"/>
                  </a:srgbClr>
                </a:solidFill>
                <a:latin typeface="KaiTi"/>
                <a:ea typeface="KaiTi"/>
                <a:cs typeface="KaiTi"/>
              </a:rPr>
              <a:t>乙方单位公章：</a:t>
            </a:r>
            <a:endParaRPr sz="1300" dirty="0">
              <a:latin typeface="KaiTi"/>
              <a:ea typeface="KaiTi"/>
              <a:cs typeface="KaiTi"/>
            </a:endParaRPr>
          </a:p>
          <a:p>
            <a:pPr marL="37465" algn="l" rtl="0" eaLnBrk="0">
              <a:lnSpc>
                <a:spcPct val="90000"/>
              </a:lnSpc>
              <a:spcBef>
                <a:spcPts val="1211"/>
              </a:spcBef>
              <a:tabLst/>
            </a:pPr>
            <a:r>
              <a:rPr sz="1300" kern="0" spc="-30" dirty="0">
                <a:solidFill>
                  <a:srgbClr val="000000">
                    <a:alpha val="100000"/>
                  </a:srgbClr>
                </a:solidFill>
                <a:latin typeface="KaiTi"/>
                <a:ea typeface="KaiTi"/>
                <a:cs typeface="KaiTi"/>
              </a:rPr>
              <a:t>甲方负责人签字：</a:t>
            </a:r>
            <a:r>
              <a:rPr sz="1300" kern="0" spc="20" dirty="0">
                <a:solidFill>
                  <a:srgbClr val="000000">
                    <a:alpha val="100000"/>
                  </a:srgbClr>
                </a:solidFill>
                <a:latin typeface="KaiTi"/>
                <a:ea typeface="KaiTi"/>
                <a:cs typeface="KaiTi"/>
              </a:rPr>
              <a:t>               </a:t>
            </a:r>
            <a:r>
              <a:rPr sz="1300" kern="0" spc="-30" dirty="0">
                <a:solidFill>
                  <a:srgbClr val="000000">
                    <a:alpha val="100000"/>
                  </a:srgbClr>
                </a:solidFill>
                <a:latin typeface="KaiTi"/>
                <a:ea typeface="KaiTi"/>
                <a:cs typeface="KaiTi"/>
              </a:rPr>
              <a:t>乙方负责人签字：</a:t>
            </a:r>
            <a:endParaRPr sz="1300" dirty="0">
              <a:latin typeface="KaiTi"/>
              <a:ea typeface="KaiTi"/>
              <a:cs typeface="KaiTi"/>
            </a:endParaRPr>
          </a:p>
          <a:p>
            <a:pPr marL="676275" algn="l" rtl="0" eaLnBrk="0">
              <a:lnSpc>
                <a:spcPct val="89000"/>
              </a:lnSpc>
              <a:spcBef>
                <a:spcPts val="1216"/>
              </a:spcBef>
              <a:tabLst/>
            </a:pPr>
            <a:r>
              <a:rPr sz="1300" kern="0" spc="-40" dirty="0">
                <a:solidFill>
                  <a:srgbClr val="000000">
                    <a:alpha val="100000"/>
                  </a:srgbClr>
                </a:solidFill>
                <a:latin typeface="KaiTi"/>
                <a:ea typeface="KaiTi"/>
                <a:cs typeface="KaiTi"/>
              </a:rPr>
              <a:t>年</a:t>
            </a:r>
            <a:r>
              <a:rPr sz="1300" kern="0" spc="1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月</a:t>
            </a:r>
            <a:r>
              <a:rPr sz="1300" kern="0" spc="6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日</a:t>
            </a:r>
            <a:r>
              <a:rPr sz="1300" kern="0" spc="3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年</a:t>
            </a:r>
            <a:r>
              <a:rPr sz="1300" kern="0" spc="1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月</a:t>
            </a:r>
            <a:r>
              <a:rPr sz="1300" kern="0" spc="6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日</a:t>
            </a:r>
            <a:endParaRPr sz="1300" dirty="0">
              <a:latin typeface="KaiTi"/>
              <a:ea typeface="KaiTi"/>
              <a:cs typeface="KaiTi"/>
            </a:endParaRPr>
          </a:p>
          <a:p>
            <a:pPr algn="l" rtl="0" eaLnBrk="0">
              <a:lnSpc>
                <a:spcPct val="141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marL="33019" algn="l" rtl="0" eaLnBrk="0">
              <a:lnSpc>
                <a:spcPct val="90000"/>
              </a:lnSpc>
              <a:spcBef>
                <a:spcPts val="396"/>
              </a:spcBef>
              <a:tabLst/>
            </a:pPr>
            <a:r>
              <a:rPr sz="1300" kern="0" spc="-20" dirty="0">
                <a:solidFill>
                  <a:srgbClr val="000000">
                    <a:alpha val="100000"/>
                  </a:srgbClr>
                </a:solidFill>
                <a:latin typeface="KaiTi"/>
                <a:ea typeface="KaiTi"/>
                <a:cs typeface="KaiTi"/>
              </a:rPr>
              <a:t>丙方签字：</a:t>
            </a:r>
            <a:r>
              <a:rPr sz="1300" kern="0" spc="10" dirty="0">
                <a:solidFill>
                  <a:srgbClr val="000000">
                    <a:alpha val="100000"/>
                  </a:srgbClr>
                </a:solidFill>
                <a:latin typeface="KaiTi"/>
                <a:ea typeface="KaiTi"/>
                <a:cs typeface="KaiTi"/>
              </a:rPr>
              <a:t>                  </a:t>
            </a:r>
            <a:r>
              <a:rPr sz="1300" kern="0" spc="0" dirty="0">
                <a:solidFill>
                  <a:srgbClr val="000000">
                    <a:alpha val="100000"/>
                  </a:srgbClr>
                </a:solidFill>
                <a:latin typeface="KaiTi"/>
                <a:ea typeface="KaiTi"/>
                <a:cs typeface="KaiTi"/>
              </a:rPr>
              <a:t>   </a:t>
            </a:r>
            <a:r>
              <a:rPr sz="1300" kern="0" spc="-20" dirty="0">
                <a:solidFill>
                  <a:srgbClr val="000000">
                    <a:alpha val="100000"/>
                  </a:srgbClr>
                </a:solidFill>
                <a:latin typeface="KaiTi"/>
                <a:ea typeface="KaiTi"/>
                <a:cs typeface="KaiTi"/>
              </a:rPr>
              <a:t>丁方单位</a:t>
            </a:r>
            <a:r>
              <a:rPr sz="1300" kern="0" spc="-30" dirty="0">
                <a:solidFill>
                  <a:srgbClr val="000000">
                    <a:alpha val="100000"/>
                  </a:srgbClr>
                </a:solidFill>
                <a:latin typeface="KaiTi"/>
                <a:ea typeface="KaiTi"/>
                <a:cs typeface="KaiTi"/>
              </a:rPr>
              <a:t>公章：</a:t>
            </a:r>
            <a:endParaRPr sz="1300" dirty="0">
              <a:latin typeface="KaiTi"/>
              <a:ea typeface="KaiTi"/>
              <a:cs typeface="KaiTi"/>
            </a:endParaRPr>
          </a:p>
          <a:p>
            <a:pPr marL="2582545" algn="l" rtl="0" eaLnBrk="0">
              <a:lnSpc>
                <a:spcPct val="89000"/>
              </a:lnSpc>
              <a:spcBef>
                <a:spcPts val="1216"/>
              </a:spcBef>
              <a:tabLst/>
            </a:pPr>
            <a:r>
              <a:rPr sz="1300" kern="0" spc="0" dirty="0">
                <a:solidFill>
                  <a:srgbClr val="000000">
                    <a:alpha val="100000"/>
                  </a:srgbClr>
                </a:solidFill>
                <a:latin typeface="KaiTi"/>
                <a:ea typeface="KaiTi"/>
                <a:cs typeface="KaiTi"/>
              </a:rPr>
              <a:t>丁方负责人签字：</a:t>
            </a:r>
            <a:endParaRPr sz="1300" dirty="0">
              <a:latin typeface="KaiTi"/>
              <a:ea typeface="KaiTi"/>
              <a:cs typeface="KaiTi"/>
            </a:endParaRPr>
          </a:p>
          <a:p>
            <a:pPr marL="676275" algn="l" rtl="0" eaLnBrk="0">
              <a:lnSpc>
                <a:spcPct val="89000"/>
              </a:lnSpc>
              <a:spcBef>
                <a:spcPts val="1204"/>
              </a:spcBef>
              <a:tabLst/>
            </a:pPr>
            <a:r>
              <a:rPr sz="1300" kern="0" spc="-40" dirty="0">
                <a:solidFill>
                  <a:srgbClr val="000000">
                    <a:alpha val="100000"/>
                  </a:srgbClr>
                </a:solidFill>
                <a:latin typeface="KaiTi"/>
                <a:ea typeface="KaiTi"/>
                <a:cs typeface="KaiTi"/>
              </a:rPr>
              <a:t>年</a:t>
            </a:r>
            <a:r>
              <a:rPr sz="1300" kern="0" spc="1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月</a:t>
            </a:r>
            <a:r>
              <a:rPr sz="1300" kern="0" spc="6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日</a:t>
            </a:r>
            <a:r>
              <a:rPr sz="1300" kern="0" spc="3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年</a:t>
            </a:r>
            <a:r>
              <a:rPr sz="1300" kern="0" spc="1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月</a:t>
            </a:r>
            <a:r>
              <a:rPr sz="1300" kern="0" spc="6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日</a:t>
            </a:r>
            <a:endParaRPr sz="1300" dirty="0">
              <a:latin typeface="KaiTi"/>
              <a:ea typeface="KaiTi"/>
              <a:cs typeface="KaiTi"/>
            </a:endParaRPr>
          </a:p>
          <a:p>
            <a:pPr algn="l" rtl="0" eaLnBrk="0">
              <a:lnSpc>
                <a:spcPct val="133000"/>
              </a:lnSpc>
              <a:tabLst/>
            </a:pPr>
            <a:endParaRPr sz="1000" dirty="0">
              <a:latin typeface="Arial"/>
              <a:ea typeface="Arial"/>
              <a:cs typeface="Arial"/>
            </a:endParaRPr>
          </a:p>
          <a:p>
            <a:pPr algn="l" rtl="0" eaLnBrk="0">
              <a:lnSpc>
                <a:spcPct val="133000"/>
              </a:lnSpc>
              <a:tabLst/>
            </a:pPr>
            <a:endParaRPr sz="1000" dirty="0">
              <a:latin typeface="Arial"/>
              <a:ea typeface="Arial"/>
              <a:cs typeface="Arial"/>
            </a:endParaRPr>
          </a:p>
          <a:p>
            <a:pPr marL="435609" algn="l" rtl="0" eaLnBrk="0">
              <a:lnSpc>
                <a:spcPts val="1836"/>
              </a:lnSpc>
              <a:spcBef>
                <a:spcPts val="400"/>
              </a:spcBef>
              <a:tabLst/>
            </a:pPr>
            <a:r>
              <a:rPr sz="1300" b="1" kern="0" spc="0" dirty="0">
                <a:solidFill>
                  <a:srgbClr val="000000">
                    <a:alpha val="100000"/>
                  </a:srgbClr>
                </a:solidFill>
                <a:latin typeface="KaiTi"/>
                <a:ea typeface="KaiTi"/>
                <a:cs typeface="KaiTi"/>
              </a:rPr>
              <a:t>注：</a:t>
            </a:r>
            <a:r>
              <a:rPr sz="1300" kern="0" spc="0" dirty="0">
                <a:solidFill>
                  <a:srgbClr val="000000">
                    <a:alpha val="100000"/>
                  </a:srgbClr>
                </a:solidFill>
                <a:latin typeface="Times New Roman"/>
                <a:ea typeface="Times New Roman"/>
                <a:cs typeface="Times New Roman"/>
              </a:rPr>
              <a:t>1.</a:t>
            </a:r>
            <a:r>
              <a:rPr sz="1300" kern="0" spc="310" dirty="0">
                <a:solidFill>
                  <a:srgbClr val="000000">
                    <a:alpha val="100000"/>
                  </a:srgbClr>
                </a:solidFill>
                <a:latin typeface="Times New Roman"/>
                <a:ea typeface="Times New Roman"/>
                <a:cs typeface="Times New Roman"/>
              </a:rPr>
              <a:t> </a:t>
            </a:r>
            <a:r>
              <a:rPr sz="1300" kern="0" spc="0" dirty="0">
                <a:solidFill>
                  <a:srgbClr val="000000">
                    <a:alpha val="100000"/>
                  </a:srgbClr>
                </a:solidFill>
                <a:latin typeface="KaiTi"/>
                <a:ea typeface="KaiTi"/>
                <a:cs typeface="KaiTi"/>
              </a:rPr>
              <a:t>本协议通过骨干计划数字化管理平台签</a:t>
            </a:r>
            <a:r>
              <a:rPr sz="1300" kern="0" spc="-10" dirty="0">
                <a:solidFill>
                  <a:srgbClr val="000000">
                    <a:alpha val="100000"/>
                  </a:srgbClr>
                </a:solidFill>
                <a:latin typeface="KaiTi"/>
                <a:ea typeface="KaiTi"/>
                <a:cs typeface="KaiTi"/>
              </a:rPr>
              <a:t>署。</a:t>
            </a:r>
            <a:endParaRPr sz="1300" dirty="0">
              <a:latin typeface="KaiTi"/>
              <a:ea typeface="KaiTi"/>
              <a:cs typeface="KaiTi"/>
            </a:endParaRPr>
          </a:p>
          <a:p>
            <a:pPr algn="l" rtl="0" eaLnBrk="0">
              <a:lnSpc>
                <a:spcPct val="106000"/>
              </a:lnSpc>
              <a:tabLst/>
            </a:pPr>
            <a:endParaRPr sz="600" dirty="0">
              <a:latin typeface="Arial"/>
              <a:ea typeface="Arial"/>
              <a:cs typeface="Arial"/>
            </a:endParaRPr>
          </a:p>
          <a:p>
            <a:pPr marL="774700" algn="l" rtl="0" eaLnBrk="0">
              <a:lnSpc>
                <a:spcPts val="1836"/>
              </a:lnSpc>
              <a:spcBef>
                <a:spcPts val="4"/>
              </a:spcBef>
              <a:tabLst/>
            </a:pPr>
            <a:r>
              <a:rPr sz="1300" kern="0" spc="0" dirty="0">
                <a:solidFill>
                  <a:srgbClr val="000000">
                    <a:alpha val="100000"/>
                  </a:srgbClr>
                </a:solidFill>
                <a:latin typeface="Times New Roman"/>
                <a:ea typeface="Times New Roman"/>
                <a:cs typeface="Times New Roman"/>
              </a:rPr>
              <a:t>2.</a:t>
            </a:r>
            <a:r>
              <a:rPr sz="1300" kern="0" spc="380" dirty="0">
                <a:solidFill>
                  <a:srgbClr val="000000">
                    <a:alpha val="100000"/>
                  </a:srgbClr>
                </a:solidFill>
                <a:latin typeface="Times New Roman"/>
                <a:ea typeface="Times New Roman"/>
                <a:cs typeface="Times New Roman"/>
              </a:rPr>
              <a:t> </a:t>
            </a:r>
            <a:r>
              <a:rPr sz="1300" kern="0" spc="0" dirty="0">
                <a:solidFill>
                  <a:srgbClr val="000000">
                    <a:alpha val="100000"/>
                  </a:srgbClr>
                </a:solidFill>
                <a:latin typeface="KaiTi"/>
                <a:ea typeface="KaiTi"/>
                <a:cs typeface="KaiTi"/>
              </a:rPr>
              <a:t>本协议需保存纸质件一式四份，由各方自行打印。</a:t>
            </a:r>
            <a:endParaRPr sz="1300" dirty="0">
              <a:latin typeface="KaiTi"/>
              <a:ea typeface="KaiTi"/>
              <a:cs typeface="KaiTi"/>
            </a:endParaRPr>
          </a:p>
        </p:txBody>
      </p:sp>
      <p:sp>
        <p:nvSpPr>
          <p:cNvPr id="56" name="textbox 56"/>
          <p:cNvSpPr/>
          <p:nvPr/>
        </p:nvSpPr>
        <p:spPr>
          <a:xfrm>
            <a:off x="6119876" y="9880558"/>
            <a:ext cx="553719"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60" dirty="0">
                <a:solidFill>
                  <a:srgbClr val="000000">
                    <a:alpha val="100000"/>
                  </a:srgbClr>
                </a:solidFill>
                <a:latin typeface="Times New Roman"/>
                <a:ea typeface="Times New Roman"/>
                <a:cs typeface="Times New Roman"/>
              </a:rPr>
              <a:t>—11—</a:t>
            </a:r>
            <a:endParaRPr sz="1300" dirty="0">
              <a:latin typeface="Times New Roman"/>
              <a:ea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891136" y="1116965"/>
            <a:ext cx="5906770" cy="8385809"/>
          </a:xfrm>
          <a:prstGeom prst="rect">
            <a:avLst/>
          </a:prstGeom>
          <a:noFill/>
          <a:ln w="0" cap="flat">
            <a:noFill/>
            <a:prstDash val="solid"/>
            <a:miter lim="0"/>
          </a:ln>
        </p:spPr>
        <p:txBody>
          <a:bodyPr vert="horz" wrap="square" lIns="0" tIns="0" rIns="0" bIns="0"/>
          <a:lstStyle/>
          <a:p>
            <a:pPr algn="l" rtl="0" eaLnBrk="0">
              <a:lnSpc>
                <a:spcPct val="86055"/>
              </a:lnSpc>
              <a:tabLst/>
            </a:pPr>
            <a:endParaRPr sz="100" dirty="0">
              <a:latin typeface="Arial"/>
              <a:ea typeface="Arial"/>
              <a:cs typeface="Arial"/>
            </a:endParaRPr>
          </a:p>
          <a:p>
            <a:pPr marL="474344" algn="l" rtl="0" eaLnBrk="0">
              <a:lnSpc>
                <a:spcPct val="88000"/>
              </a:lnSpc>
              <a:tabLst/>
            </a:pPr>
            <a:r>
              <a:rPr sz="2100" kern="0" spc="0" dirty="0">
                <a:solidFill>
                  <a:srgbClr val="000000">
                    <a:alpha val="100000"/>
                  </a:srgbClr>
                </a:solidFill>
                <a:latin typeface="Microsoft YaHei"/>
                <a:ea typeface="Microsoft YaHei"/>
                <a:cs typeface="Microsoft YaHei"/>
              </a:rPr>
              <a:t>少数民族高层次骨干人才研究生招生计划</a:t>
            </a:r>
            <a:endParaRPr sz="2100" dirty="0">
              <a:latin typeface="Microsoft YaHei"/>
              <a:ea typeface="Microsoft YaHei"/>
              <a:cs typeface="Microsoft YaHei"/>
            </a:endParaRPr>
          </a:p>
          <a:p>
            <a:pPr marL="1594485" algn="l" rtl="0" eaLnBrk="0">
              <a:lnSpc>
                <a:spcPct val="88000"/>
              </a:lnSpc>
              <a:spcBef>
                <a:spcPts val="1244"/>
              </a:spcBef>
              <a:tabLst/>
            </a:pPr>
            <a:r>
              <a:rPr sz="2100" kern="0" spc="0" dirty="0">
                <a:solidFill>
                  <a:srgbClr val="000000">
                    <a:alpha val="100000"/>
                  </a:srgbClr>
                </a:solidFill>
                <a:latin typeface="Microsoft YaHei"/>
                <a:ea typeface="Microsoft YaHei"/>
                <a:cs typeface="Microsoft YaHei"/>
              </a:rPr>
              <a:t>毕业生定向就业协议书</a:t>
            </a:r>
            <a:endParaRPr sz="2100" dirty="0">
              <a:latin typeface="Microsoft YaHei"/>
              <a:ea typeface="Microsoft YaHei"/>
              <a:cs typeface="Microsoft YaHei"/>
            </a:endParaRPr>
          </a:p>
          <a:p>
            <a:pPr marL="2432685" algn="l" rtl="0" eaLnBrk="0">
              <a:lnSpc>
                <a:spcPct val="89000"/>
              </a:lnSpc>
              <a:spcBef>
                <a:spcPts val="1163"/>
              </a:spcBef>
              <a:tabLst/>
            </a:pPr>
            <a:r>
              <a:rPr sz="1300" kern="0" spc="-90" dirty="0">
                <a:solidFill>
                  <a:srgbClr val="000000">
                    <a:alpha val="100000"/>
                  </a:srgbClr>
                </a:solidFill>
                <a:latin typeface="KaiTi"/>
                <a:ea typeface="KaiTi"/>
                <a:cs typeface="KaiTi"/>
              </a:rPr>
              <a:t>（非在职考生）</a:t>
            </a:r>
            <a:endParaRPr sz="1300" dirty="0">
              <a:latin typeface="KaiTi"/>
              <a:ea typeface="KaiTi"/>
              <a:cs typeface="KaiTi"/>
            </a:endParaRPr>
          </a:p>
          <a:p>
            <a:pPr algn="l" rtl="0" eaLnBrk="0">
              <a:lnSpc>
                <a:spcPct val="142000"/>
              </a:lnSpc>
              <a:tabLst/>
            </a:pPr>
            <a:endParaRPr sz="1000" dirty="0">
              <a:latin typeface="Arial"/>
              <a:ea typeface="Arial"/>
              <a:cs typeface="Arial"/>
            </a:endParaRPr>
          </a:p>
          <a:p>
            <a:pPr algn="l" rtl="0" eaLnBrk="0">
              <a:lnSpc>
                <a:spcPct val="143000"/>
              </a:lnSpc>
              <a:tabLst/>
            </a:pPr>
            <a:endParaRPr sz="1000" dirty="0">
              <a:latin typeface="Arial"/>
              <a:ea typeface="Arial"/>
              <a:cs typeface="Arial"/>
            </a:endParaRPr>
          </a:p>
          <a:p>
            <a:pPr marL="37465" algn="l" rtl="0" eaLnBrk="0">
              <a:lnSpc>
                <a:spcPct val="89000"/>
              </a:lnSpc>
              <a:spcBef>
                <a:spcPts val="400"/>
              </a:spcBef>
              <a:tabLst/>
            </a:pPr>
            <a:r>
              <a:rPr sz="1300" kern="0" spc="-20" dirty="0">
                <a:solidFill>
                  <a:srgbClr val="000000">
                    <a:alpha val="100000"/>
                  </a:srgbClr>
                </a:solidFill>
                <a:latin typeface="KaiTi"/>
                <a:ea typeface="KaiTi"/>
                <a:cs typeface="KaiTi"/>
              </a:rPr>
              <a:t>甲方（招生单位</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45719" algn="l" rtl="0" eaLnBrk="0">
              <a:lnSpc>
                <a:spcPct val="89000"/>
              </a:lnSpc>
              <a:spcBef>
                <a:spcPts val="1204"/>
              </a:spcBef>
              <a:tabLst/>
            </a:pPr>
            <a:r>
              <a:rPr sz="1300" kern="0" spc="-20" dirty="0">
                <a:solidFill>
                  <a:srgbClr val="000000">
                    <a:alpha val="100000"/>
                  </a:srgbClr>
                </a:solidFill>
                <a:latin typeface="KaiTi"/>
                <a:ea typeface="KaiTi"/>
                <a:cs typeface="KaiTi"/>
              </a:rPr>
              <a:t>乙方（定向省级教育行政部门</a:t>
            </a:r>
            <a:r>
              <a:rPr sz="1300" kern="0" spc="-270" dirty="0">
                <a:solidFill>
                  <a:srgbClr val="000000">
                    <a:alpha val="100000"/>
                  </a:srgbClr>
                </a:solidFill>
                <a:latin typeface="KaiTi"/>
                <a:ea typeface="KaiTi"/>
                <a:cs typeface="KaiTi"/>
              </a:rPr>
              <a:t>）：</a:t>
            </a:r>
            <a:endParaRPr sz="1300" dirty="0">
              <a:latin typeface="KaiTi"/>
              <a:ea typeface="KaiTi"/>
              <a:cs typeface="KaiTi"/>
            </a:endParaRPr>
          </a:p>
          <a:p>
            <a:pPr marL="33019" algn="l" rtl="0" eaLnBrk="0">
              <a:lnSpc>
                <a:spcPct val="89000"/>
              </a:lnSpc>
              <a:spcBef>
                <a:spcPts val="1216"/>
              </a:spcBef>
              <a:tabLst/>
            </a:pPr>
            <a:r>
              <a:rPr sz="1300" kern="0" spc="-20" dirty="0">
                <a:solidFill>
                  <a:srgbClr val="000000">
                    <a:alpha val="100000"/>
                  </a:srgbClr>
                </a:solidFill>
                <a:latin typeface="KaiTi"/>
                <a:ea typeface="KaiTi"/>
                <a:cs typeface="KaiTi"/>
              </a:rPr>
              <a:t>丙方（定向生本人</a:t>
            </a:r>
            <a:r>
              <a:rPr sz="1300" kern="0" spc="-320" dirty="0">
                <a:solidFill>
                  <a:srgbClr val="000000">
                    <a:alpha val="100000"/>
                  </a:srgbClr>
                </a:solidFill>
                <a:latin typeface="KaiTi"/>
                <a:ea typeface="KaiTi"/>
                <a:cs typeface="KaiTi"/>
              </a:rPr>
              <a:t>）：</a:t>
            </a:r>
            <a:endParaRPr sz="1300" dirty="0">
              <a:latin typeface="KaiTi"/>
              <a:ea typeface="KaiTi"/>
              <a:cs typeface="KaiTi"/>
            </a:endParaRPr>
          </a:p>
          <a:p>
            <a:pPr algn="l" rtl="0" eaLnBrk="0">
              <a:lnSpc>
                <a:spcPct val="133000"/>
              </a:lnSpc>
              <a:tabLst/>
            </a:pPr>
            <a:endParaRPr sz="1000" dirty="0">
              <a:latin typeface="Arial"/>
              <a:ea typeface="Arial"/>
              <a:cs typeface="Arial"/>
            </a:endParaRPr>
          </a:p>
          <a:p>
            <a:pPr algn="l" rtl="0" eaLnBrk="0">
              <a:lnSpc>
                <a:spcPct val="133000"/>
              </a:lnSpc>
              <a:tabLst/>
            </a:pPr>
            <a:endParaRPr sz="1000" dirty="0">
              <a:latin typeface="Arial"/>
              <a:ea typeface="Arial"/>
              <a:cs typeface="Arial"/>
            </a:endParaRPr>
          </a:p>
          <a:p>
            <a:pPr marL="382904" algn="l" rtl="0" eaLnBrk="0">
              <a:lnSpc>
                <a:spcPts val="1836"/>
              </a:lnSpc>
              <a:spcBef>
                <a:spcPts val="400"/>
              </a:spcBef>
              <a:tabLst/>
            </a:pPr>
            <a:r>
              <a:rPr sz="1300" kern="0" spc="0" dirty="0">
                <a:solidFill>
                  <a:srgbClr val="000000">
                    <a:alpha val="100000"/>
                  </a:srgbClr>
                </a:solidFill>
                <a:latin typeface="FangSong"/>
                <a:ea typeface="FangSong"/>
                <a:cs typeface="FangSong"/>
              </a:rPr>
              <a:t>根据《教育部办公厅关于下达</a:t>
            </a:r>
            <a:r>
              <a:rPr sz="1300" kern="0" spc="0" dirty="0">
                <a:solidFill>
                  <a:srgbClr val="000000">
                    <a:alpha val="100000"/>
                  </a:srgbClr>
                </a:solidFill>
                <a:latin typeface="Times New Roman"/>
                <a:ea typeface="Times New Roman"/>
                <a:cs typeface="Times New Roman"/>
              </a:rPr>
              <a:t>2027 </a:t>
            </a:r>
            <a:r>
              <a:rPr sz="1300" kern="0" spc="-10" dirty="0">
                <a:solidFill>
                  <a:srgbClr val="000000">
                    <a:alpha val="100000"/>
                  </a:srgbClr>
                </a:solidFill>
                <a:latin typeface="FangSong"/>
                <a:ea typeface="FangSong"/>
                <a:cs typeface="FangSong"/>
              </a:rPr>
              <a:t>年少数民族高层次骨干人才研究生招生计</a:t>
            </a:r>
            <a:endParaRPr sz="1300" dirty="0">
              <a:latin typeface="FangSong"/>
              <a:ea typeface="FangSong"/>
              <a:cs typeface="FangSong"/>
            </a:endParaRPr>
          </a:p>
          <a:p>
            <a:pPr marL="18415" indent="3175" algn="l" rtl="0" eaLnBrk="0">
              <a:lnSpc>
                <a:spcPct val="164000"/>
              </a:lnSpc>
              <a:spcBef>
                <a:spcPts val="29"/>
              </a:spcBef>
              <a:tabLst/>
            </a:pPr>
            <a:r>
              <a:rPr sz="1300" kern="0" spc="-20" dirty="0">
                <a:solidFill>
                  <a:srgbClr val="000000">
                    <a:alpha val="100000"/>
                  </a:srgbClr>
                </a:solidFill>
                <a:latin typeface="FangSong"/>
                <a:ea typeface="FangSong"/>
                <a:cs typeface="FangSong"/>
              </a:rPr>
              <a:t>划的通知》，就丙方攻读少数民族高</a:t>
            </a:r>
            <a:r>
              <a:rPr sz="1300" kern="0" spc="-30" dirty="0">
                <a:solidFill>
                  <a:srgbClr val="000000">
                    <a:alpha val="100000"/>
                  </a:srgbClr>
                </a:solidFill>
                <a:latin typeface="FangSong"/>
                <a:ea typeface="FangSong"/>
                <a:cs typeface="FangSong"/>
              </a:rPr>
              <a:t>层次骨干人才研究生事宜，甲、乙、丙三方经</a:t>
            </a:r>
            <a:r>
              <a:rPr sz="1300" kern="0" spc="0" dirty="0">
                <a:solidFill>
                  <a:srgbClr val="000000">
                    <a:alpha val="100000"/>
                  </a:srgbClr>
                </a:solidFill>
                <a:latin typeface="FangSong"/>
                <a:ea typeface="FangSong"/>
                <a:cs typeface="FangSong"/>
              </a:rPr>
              <a:t>协商达成如下协议：</a:t>
            </a:r>
            <a:endParaRPr sz="1300" dirty="0">
              <a:latin typeface="FangSong"/>
              <a:ea typeface="FangSong"/>
              <a:cs typeface="FangSong"/>
            </a:endParaRPr>
          </a:p>
          <a:p>
            <a:pPr marL="26034" indent="400684" algn="l" rtl="0" eaLnBrk="0">
              <a:lnSpc>
                <a:spcPct val="162000"/>
              </a:lnSpc>
              <a:spcBef>
                <a:spcPts val="357"/>
              </a:spcBef>
              <a:tabLst/>
            </a:pPr>
            <a:r>
              <a:rPr sz="1300" kern="0" spc="20" dirty="0">
                <a:solidFill>
                  <a:srgbClr val="000000">
                    <a:alpha val="100000"/>
                  </a:srgbClr>
                </a:solidFill>
                <a:latin typeface="FangSong"/>
                <a:ea typeface="FangSong"/>
                <a:cs typeface="FangSong"/>
              </a:rPr>
              <a:t>一、甲方录取丙方为</a:t>
            </a:r>
            <a:r>
              <a:rPr sz="1300" kern="0" spc="20" dirty="0">
                <a:solidFill>
                  <a:srgbClr val="000000">
                    <a:alpha val="100000"/>
                  </a:srgbClr>
                </a:solidFill>
                <a:latin typeface="Times New Roman"/>
                <a:ea typeface="Times New Roman"/>
                <a:cs typeface="Times New Roman"/>
              </a:rPr>
              <a:t>2027 </a:t>
            </a:r>
            <a:r>
              <a:rPr sz="1300" kern="0" spc="20" dirty="0">
                <a:solidFill>
                  <a:srgbClr val="000000">
                    <a:alpha val="100000"/>
                  </a:srgbClr>
                </a:solidFill>
                <a:latin typeface="FangSong"/>
                <a:ea typeface="FangSong"/>
                <a:cs typeface="FangSong"/>
              </a:rPr>
              <a:t>年</a:t>
            </a:r>
            <a:r>
              <a:rPr sz="1300" u="sng" kern="0" spc="40" dirty="0">
                <a:solidFill>
                  <a:srgbClr val="000000">
                    <a:alpha val="100000"/>
                  </a:srgbClr>
                </a:solidFill>
                <a:latin typeface="FangSong"/>
                <a:ea typeface="FangSong"/>
                <a:cs typeface="FangSong"/>
              </a:rPr>
              <a:t>              </a:t>
            </a:r>
            <a:r>
              <a:rPr sz="1300" kern="0" spc="-55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专业</a:t>
            </a:r>
            <a:r>
              <a:rPr sz="1300" u="sng" kern="0" spc="5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（全日制</a:t>
            </a:r>
            <a:r>
              <a:rPr sz="1300" kern="0" spc="10" dirty="0">
                <a:solidFill>
                  <a:srgbClr val="000000">
                    <a:alpha val="100000"/>
                  </a:srgbClr>
                </a:solidFill>
                <a:latin typeface="Times New Roman"/>
                <a:ea typeface="Times New Roman"/>
                <a:cs typeface="Times New Roman"/>
              </a:rPr>
              <a:t>/</a:t>
            </a:r>
            <a:r>
              <a:rPr sz="1300" kern="0" spc="20" dirty="0">
                <a:solidFill>
                  <a:srgbClr val="000000">
                    <a:alpha val="100000"/>
                  </a:srgbClr>
                </a:solidFill>
                <a:latin typeface="FangSong"/>
                <a:ea typeface="FangSong"/>
                <a:cs typeface="FangSong"/>
              </a:rPr>
              <a:t>非全日制</a:t>
            </a:r>
            <a:r>
              <a:rPr sz="1300" kern="0" spc="-210" dirty="0">
                <a:solidFill>
                  <a:srgbClr val="000000">
                    <a:alpha val="100000"/>
                  </a:srgbClr>
                </a:solidFill>
                <a:latin typeface="FangSong"/>
                <a:ea typeface="FangSong"/>
                <a:cs typeface="FangSong"/>
              </a:rPr>
              <a:t>）</a:t>
            </a:r>
            <a:r>
              <a:rPr sz="1300" u="sng" kern="0" spc="10" dirty="0">
                <a:solidFill>
                  <a:srgbClr val="000000">
                    <a:alpha val="100000"/>
                  </a:srgbClr>
                </a:solidFill>
                <a:latin typeface="FangSong"/>
                <a:ea typeface="FangSong"/>
                <a:cs typeface="FangSong"/>
              </a:rPr>
              <a:t>        </a:t>
            </a:r>
            <a:r>
              <a:rPr sz="1300" kern="0" spc="-210" dirty="0">
                <a:solidFill>
                  <a:srgbClr val="000000">
                    <a:alpha val="100000"/>
                  </a:srgbClr>
                </a:solidFill>
                <a:latin typeface="FangSong"/>
                <a:ea typeface="FangSong"/>
                <a:cs typeface="FangSong"/>
              </a:rPr>
              <a:t>（</a:t>
            </a:r>
            <a:r>
              <a:rPr sz="1300" kern="0" spc="20" dirty="0">
                <a:solidFill>
                  <a:srgbClr val="000000">
                    <a:alpha val="100000"/>
                  </a:srgbClr>
                </a:solidFill>
                <a:latin typeface="FangSong"/>
                <a:ea typeface="FangSong"/>
                <a:cs typeface="FangSong"/>
              </a:rPr>
              <a:t>硕士</a:t>
            </a:r>
            <a:r>
              <a:rPr sz="1300" kern="0" spc="20" dirty="0">
                <a:solidFill>
                  <a:srgbClr val="000000">
                    <a:alpha val="100000"/>
                  </a:srgbClr>
                </a:solidFill>
                <a:latin typeface="Times New Roman"/>
                <a:ea typeface="Times New Roman"/>
                <a:cs typeface="Times New Roman"/>
              </a:rPr>
              <a:t>/</a:t>
            </a:r>
            <a:r>
              <a:rPr sz="1300" kern="0" spc="20" dirty="0">
                <a:solidFill>
                  <a:srgbClr val="000000">
                    <a:alpha val="100000"/>
                  </a:srgbClr>
                </a:solidFill>
                <a:latin typeface="FangSong"/>
                <a:ea typeface="FangSong"/>
                <a:cs typeface="FangSong"/>
              </a:rPr>
              <a:t>博士）研究生。</a:t>
            </a:r>
            <a:endParaRPr sz="1300" dirty="0">
              <a:latin typeface="FangSong"/>
              <a:ea typeface="FangSong"/>
              <a:cs typeface="FangSong"/>
            </a:endParaRPr>
          </a:p>
          <a:p>
            <a:pPr marL="425450" algn="l" rtl="0" eaLnBrk="0">
              <a:lnSpc>
                <a:spcPct val="90000"/>
              </a:lnSpc>
              <a:spcBef>
                <a:spcPts val="815"/>
              </a:spcBef>
              <a:tabLst/>
            </a:pPr>
            <a:r>
              <a:rPr sz="1300" kern="0" spc="0" dirty="0">
                <a:solidFill>
                  <a:srgbClr val="000000">
                    <a:alpha val="100000"/>
                  </a:srgbClr>
                </a:solidFill>
                <a:latin typeface="FangSong"/>
                <a:ea typeface="FangSong"/>
                <a:cs typeface="FangSong"/>
              </a:rPr>
              <a:t>二、甲方根据《普通高等学校</a:t>
            </a:r>
            <a:r>
              <a:rPr sz="1300" kern="0" spc="-10" dirty="0">
                <a:solidFill>
                  <a:srgbClr val="000000">
                    <a:alpha val="100000"/>
                  </a:srgbClr>
                </a:solidFill>
                <a:latin typeface="FangSong"/>
                <a:ea typeface="FangSong"/>
                <a:cs typeface="FangSong"/>
              </a:rPr>
              <a:t>学生管理规定》对丙方进行管理，按培养方案</a:t>
            </a:r>
            <a:endParaRPr sz="1300" dirty="0">
              <a:latin typeface="FangSong"/>
              <a:ea typeface="FangSong"/>
              <a:cs typeface="FangSong"/>
            </a:endParaRPr>
          </a:p>
          <a:p>
            <a:pPr marL="14604" indent="4444" algn="l" rtl="0" eaLnBrk="0">
              <a:lnSpc>
                <a:spcPct val="168000"/>
              </a:lnSpc>
              <a:spcBef>
                <a:spcPts val="58"/>
              </a:spcBef>
              <a:tabLst/>
            </a:pPr>
            <a:r>
              <a:rPr sz="1300" kern="0" spc="-10" dirty="0">
                <a:solidFill>
                  <a:srgbClr val="000000">
                    <a:alpha val="100000"/>
                  </a:srgbClr>
                </a:solidFill>
                <a:latin typeface="FangSong"/>
                <a:ea typeface="FangSong"/>
                <a:cs typeface="FangSong"/>
              </a:rPr>
              <a:t>对丙方进行培养。丙方在校学习期间学费、住宿费等按国</a:t>
            </a:r>
            <a:r>
              <a:rPr sz="1300" kern="0" spc="-20" dirty="0">
                <a:solidFill>
                  <a:srgbClr val="000000">
                    <a:alpha val="100000"/>
                  </a:srgbClr>
                </a:solidFill>
                <a:latin typeface="FangSong"/>
                <a:ea typeface="FangSong"/>
                <a:cs typeface="FangSong"/>
              </a:rPr>
              <a:t>家及甲方相关规定缴纳。</a:t>
            </a:r>
            <a:r>
              <a:rPr sz="1300" kern="0" spc="0" dirty="0">
                <a:solidFill>
                  <a:srgbClr val="000000">
                    <a:alpha val="100000"/>
                  </a:srgbClr>
                </a:solidFill>
                <a:latin typeface="FangSong"/>
                <a:ea typeface="FangSong"/>
                <a:cs typeface="FangSong"/>
              </a:rPr>
              <a:t>丙方学习期满、符合毕业条件，</a:t>
            </a:r>
            <a:r>
              <a:rPr sz="1300" kern="0" spc="-39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甲方准予毕业；符合相应学位授</a:t>
            </a:r>
            <a:r>
              <a:rPr sz="1300" kern="0" spc="-10" dirty="0">
                <a:solidFill>
                  <a:srgbClr val="000000">
                    <a:alpha val="100000"/>
                  </a:srgbClr>
                </a:solidFill>
                <a:latin typeface="FangSong"/>
                <a:ea typeface="FangSong"/>
                <a:cs typeface="FangSong"/>
              </a:rPr>
              <a:t>予条件，</a:t>
            </a:r>
            <a:r>
              <a:rPr sz="1300" kern="0" spc="-39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甲方授</a:t>
            </a:r>
            <a:r>
              <a:rPr sz="1300" kern="0" spc="10" dirty="0">
                <a:solidFill>
                  <a:srgbClr val="000000">
                    <a:alpha val="100000"/>
                  </a:srgbClr>
                </a:solidFill>
                <a:latin typeface="FangSong"/>
                <a:ea typeface="FangSong"/>
                <a:cs typeface="FangSong"/>
              </a:rPr>
              <a:t>予相应学位。丙方学习结束离校后，</a:t>
            </a:r>
            <a:r>
              <a:rPr sz="1300" kern="0" spc="-38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甲方</a:t>
            </a:r>
            <a:r>
              <a:rPr sz="1300" kern="0" spc="0" dirty="0">
                <a:solidFill>
                  <a:srgbClr val="000000">
                    <a:alpha val="100000"/>
                  </a:srgbClr>
                </a:solidFill>
                <a:latin typeface="FangSong"/>
                <a:ea typeface="FangSong"/>
                <a:cs typeface="FangSong"/>
              </a:rPr>
              <a:t>将丙方毕业证书、学位证书及就读期间</a:t>
            </a:r>
            <a:r>
              <a:rPr sz="1300" kern="0" spc="20" dirty="0">
                <a:solidFill>
                  <a:srgbClr val="000000">
                    <a:alpha val="100000"/>
                  </a:srgbClr>
                </a:solidFill>
                <a:latin typeface="FangSong"/>
                <a:ea typeface="FangSong"/>
                <a:cs typeface="FangSong"/>
              </a:rPr>
              <a:t>档案等寄送定向省份</a:t>
            </a:r>
            <a:r>
              <a:rPr sz="1300" kern="0" spc="10" dirty="0">
                <a:solidFill>
                  <a:srgbClr val="000000">
                    <a:alpha val="100000"/>
                  </a:srgbClr>
                </a:solidFill>
                <a:latin typeface="FangSong"/>
                <a:ea typeface="FangSong"/>
                <a:cs typeface="FangSong"/>
              </a:rPr>
              <a:t>毕业生就业工作主管部门，由乙方会同当地人力资源社会保</a:t>
            </a:r>
            <a:r>
              <a:rPr sz="1300" kern="0" spc="0" dirty="0">
                <a:solidFill>
                  <a:srgbClr val="000000">
                    <a:alpha val="100000"/>
                  </a:srgbClr>
                </a:solidFill>
                <a:latin typeface="FangSong"/>
                <a:ea typeface="FangSong"/>
                <a:cs typeface="FangSong"/>
              </a:rPr>
              <a:t>障、民族等部门指导丙方就业。</a:t>
            </a:r>
            <a:endParaRPr sz="1300" dirty="0">
              <a:latin typeface="FangSong"/>
              <a:ea typeface="FangSong"/>
              <a:cs typeface="FangSong"/>
            </a:endParaRPr>
          </a:p>
          <a:p>
            <a:pPr marL="15875" indent="381634" algn="l" rtl="0" eaLnBrk="0">
              <a:lnSpc>
                <a:spcPct val="168000"/>
              </a:lnSpc>
              <a:spcBef>
                <a:spcPts val="102"/>
              </a:spcBef>
              <a:tabLst/>
            </a:pPr>
            <a:r>
              <a:rPr sz="1300" kern="0" spc="0" dirty="0">
                <a:solidFill>
                  <a:srgbClr val="000000">
                    <a:alpha val="100000"/>
                  </a:srgbClr>
                </a:solidFill>
                <a:latin typeface="FangSong"/>
                <a:ea typeface="FangSong"/>
                <a:cs typeface="FangSong"/>
              </a:rPr>
              <a:t>三、丙方学习期间，户口、人事档案及党团组织关系按甲方有关规定办理。</a:t>
            </a:r>
            <a:r>
              <a:rPr sz="1300" kern="0" spc="10" dirty="0">
                <a:solidFill>
                  <a:srgbClr val="000000">
                    <a:alpha val="100000"/>
                  </a:srgbClr>
                </a:solidFill>
                <a:latin typeface="FangSong"/>
                <a:ea typeface="FangSong"/>
                <a:cs typeface="FangSong"/>
              </a:rPr>
              <a:t>丙方毕业后，</a:t>
            </a:r>
            <a:r>
              <a:rPr sz="1300" kern="0" spc="-38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甲方负责落实丙方毕</a:t>
            </a:r>
            <a:r>
              <a:rPr sz="1300" kern="0" spc="0" dirty="0">
                <a:solidFill>
                  <a:srgbClr val="000000">
                    <a:alpha val="100000"/>
                  </a:srgbClr>
                </a:solidFill>
                <a:latin typeface="FangSong"/>
                <a:ea typeface="FangSong"/>
                <a:cs typeface="FangSong"/>
              </a:rPr>
              <a:t>业去向至定向省份毕业生就业工作主管部门或</a:t>
            </a:r>
            <a:r>
              <a:rPr sz="1300" kern="0" spc="20" dirty="0">
                <a:solidFill>
                  <a:srgbClr val="000000">
                    <a:alpha val="100000"/>
                  </a:srgbClr>
                </a:solidFill>
                <a:latin typeface="FangSong"/>
                <a:ea typeface="FangSong"/>
                <a:cs typeface="FangSong"/>
              </a:rPr>
              <a:t>定向地区就业单位，</a:t>
            </a:r>
            <a:r>
              <a:rPr sz="1300" kern="0" spc="10" dirty="0">
                <a:solidFill>
                  <a:srgbClr val="000000">
                    <a:alpha val="100000"/>
                  </a:srgbClr>
                </a:solidFill>
                <a:latin typeface="FangSong"/>
                <a:ea typeface="FangSong"/>
                <a:cs typeface="FangSong"/>
              </a:rPr>
              <a:t>丙方必须在定向省份或内蒙古、广西、贵州、云南、西藏、</a:t>
            </a:r>
            <a:r>
              <a:rPr sz="1300" kern="0" spc="20" dirty="0">
                <a:solidFill>
                  <a:srgbClr val="000000">
                    <a:alpha val="100000"/>
                  </a:srgbClr>
                </a:solidFill>
                <a:latin typeface="FangSong"/>
                <a:ea typeface="FangSong"/>
                <a:cs typeface="FangSong"/>
              </a:rPr>
              <a:t>青海、宁夏、新疆（含兵</a:t>
            </a:r>
            <a:r>
              <a:rPr sz="1300" kern="0" spc="10" dirty="0">
                <a:solidFill>
                  <a:srgbClr val="000000">
                    <a:alpha val="100000"/>
                  </a:srgbClr>
                </a:solidFill>
                <a:latin typeface="FangSong"/>
                <a:ea typeface="FangSong"/>
                <a:cs typeface="FangSong"/>
              </a:rPr>
              <a:t>团）等定向地区就业，硕士毕业服务年限不得少于</a:t>
            </a:r>
            <a:r>
              <a:rPr sz="1300" kern="0" spc="-380" dirty="0">
                <a:solidFill>
                  <a:srgbClr val="000000">
                    <a:alpha val="100000"/>
                  </a:srgbClr>
                </a:solidFill>
                <a:latin typeface="FangSong"/>
                <a:ea typeface="FangSong"/>
                <a:cs typeface="FangSong"/>
              </a:rPr>
              <a:t> </a:t>
            </a:r>
            <a:r>
              <a:rPr sz="1300" kern="0" spc="10" dirty="0">
                <a:solidFill>
                  <a:srgbClr val="000000">
                    <a:alpha val="100000"/>
                  </a:srgbClr>
                </a:solidFill>
                <a:latin typeface="Times New Roman"/>
                <a:ea typeface="Times New Roman"/>
                <a:cs typeface="Times New Roman"/>
              </a:rPr>
              <a:t>5 </a:t>
            </a:r>
            <a:r>
              <a:rPr sz="1300" kern="0" spc="10" dirty="0">
                <a:solidFill>
                  <a:srgbClr val="000000">
                    <a:alpha val="100000"/>
                  </a:srgbClr>
                </a:solidFill>
                <a:latin typeface="FangSong"/>
                <a:ea typeface="FangSong"/>
                <a:cs typeface="FangSong"/>
              </a:rPr>
              <a:t>年</a:t>
            </a:r>
            <a:r>
              <a:rPr sz="1300" kern="0" spc="0" dirty="0">
                <a:solidFill>
                  <a:srgbClr val="000000">
                    <a:alpha val="100000"/>
                  </a:srgbClr>
                </a:solidFill>
                <a:latin typeface="FangSong"/>
                <a:ea typeface="FangSong"/>
                <a:cs typeface="FangSong"/>
              </a:rPr>
              <a:t>（含</a:t>
            </a:r>
            <a:r>
              <a:rPr sz="1300" kern="0" spc="-34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5 </a:t>
            </a:r>
            <a:r>
              <a:rPr sz="1300" kern="0" spc="0" dirty="0">
                <a:solidFill>
                  <a:srgbClr val="000000">
                    <a:alpha val="100000"/>
                  </a:srgbClr>
                </a:solidFill>
                <a:latin typeface="FangSong"/>
                <a:ea typeface="FangSong"/>
                <a:cs typeface="FangSong"/>
              </a:rPr>
              <a:t>年，其中西藏班、新疆班教师和管理人员为</a:t>
            </a:r>
            <a:r>
              <a:rPr sz="1300" kern="0" spc="-35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8 </a:t>
            </a:r>
            <a:r>
              <a:rPr sz="1300" kern="0" spc="0" dirty="0">
                <a:solidFill>
                  <a:srgbClr val="000000">
                    <a:alpha val="100000"/>
                  </a:srgbClr>
                </a:solidFill>
                <a:latin typeface="FangSong"/>
                <a:ea typeface="FangSong"/>
                <a:cs typeface="FangSong"/>
              </a:rPr>
              <a:t>年</a:t>
            </a:r>
            <a:r>
              <a:rPr sz="1300" kern="0" spc="-400" dirty="0">
                <a:solidFill>
                  <a:srgbClr val="000000">
                    <a:alpha val="100000"/>
                  </a:srgbClr>
                </a:solidFill>
                <a:latin typeface="FangSong"/>
                <a:ea typeface="FangSong"/>
                <a:cs typeface="FangSong"/>
              </a:rPr>
              <a:t>），</a:t>
            </a:r>
            <a:r>
              <a:rPr sz="1300" kern="0" spc="0" dirty="0">
                <a:solidFill>
                  <a:srgbClr val="000000">
                    <a:alpha val="100000"/>
                  </a:srgbClr>
                </a:solidFill>
                <a:latin typeface="FangSong"/>
                <a:ea typeface="FangSong"/>
                <a:cs typeface="FangSong"/>
              </a:rPr>
              <a:t>博士毕业服务</a:t>
            </a:r>
            <a:r>
              <a:rPr sz="1300" kern="0" spc="-10" dirty="0">
                <a:solidFill>
                  <a:srgbClr val="000000">
                    <a:alpha val="100000"/>
                  </a:srgbClr>
                </a:solidFill>
                <a:latin typeface="FangSong"/>
                <a:ea typeface="FangSong"/>
                <a:cs typeface="FangSong"/>
              </a:rPr>
              <a:t>年限不得</a:t>
            </a:r>
            <a:r>
              <a:rPr sz="1300" kern="0" spc="-40" dirty="0">
                <a:solidFill>
                  <a:srgbClr val="000000">
                    <a:alpha val="100000"/>
                  </a:srgbClr>
                </a:solidFill>
                <a:latin typeface="FangSong"/>
                <a:ea typeface="FangSong"/>
                <a:cs typeface="FangSong"/>
              </a:rPr>
              <a:t>少于</a:t>
            </a:r>
            <a:r>
              <a:rPr sz="1300" kern="0" spc="-340" dirty="0">
                <a:solidFill>
                  <a:srgbClr val="000000">
                    <a:alpha val="100000"/>
                  </a:srgbClr>
                </a:solidFill>
                <a:latin typeface="FangSong"/>
                <a:ea typeface="FangSong"/>
                <a:cs typeface="FangSong"/>
              </a:rPr>
              <a:t> </a:t>
            </a:r>
            <a:r>
              <a:rPr sz="1300" kern="0" spc="-40" dirty="0">
                <a:solidFill>
                  <a:srgbClr val="000000">
                    <a:alpha val="100000"/>
                  </a:srgbClr>
                </a:solidFill>
                <a:latin typeface="Times New Roman"/>
                <a:ea typeface="Times New Roman"/>
                <a:cs typeface="Times New Roman"/>
              </a:rPr>
              <a:t>8 </a:t>
            </a:r>
            <a:r>
              <a:rPr sz="1300" kern="0" spc="-40" dirty="0">
                <a:solidFill>
                  <a:srgbClr val="000000">
                    <a:alpha val="100000"/>
                  </a:srgbClr>
                </a:solidFill>
                <a:latin typeface="FangSong"/>
                <a:ea typeface="FangSong"/>
                <a:cs typeface="FangSong"/>
              </a:rPr>
              <a:t>年（含</a:t>
            </a:r>
            <a:r>
              <a:rPr sz="1300" kern="0" spc="-330" dirty="0">
                <a:solidFill>
                  <a:srgbClr val="000000">
                    <a:alpha val="100000"/>
                  </a:srgbClr>
                </a:solidFill>
                <a:latin typeface="FangSong"/>
                <a:ea typeface="FangSong"/>
                <a:cs typeface="FangSong"/>
              </a:rPr>
              <a:t> </a:t>
            </a:r>
            <a:r>
              <a:rPr sz="1300" kern="0" spc="-40" dirty="0">
                <a:solidFill>
                  <a:srgbClr val="000000">
                    <a:alpha val="100000"/>
                  </a:srgbClr>
                </a:solidFill>
                <a:latin typeface="Times New Roman"/>
                <a:ea typeface="Times New Roman"/>
                <a:cs typeface="Times New Roman"/>
              </a:rPr>
              <a:t>8 </a:t>
            </a:r>
            <a:r>
              <a:rPr sz="1300" kern="0" spc="-50" dirty="0">
                <a:solidFill>
                  <a:srgbClr val="000000">
                    <a:alpha val="100000"/>
                  </a:srgbClr>
                </a:solidFill>
                <a:latin typeface="FangSong"/>
                <a:ea typeface="FangSong"/>
                <a:cs typeface="FangSong"/>
              </a:rPr>
              <a:t>年）。</a:t>
            </a:r>
            <a:endParaRPr sz="1300" dirty="0">
              <a:latin typeface="FangSong"/>
              <a:ea typeface="FangSong"/>
              <a:cs typeface="FangSong"/>
            </a:endParaRPr>
          </a:p>
        </p:txBody>
      </p:sp>
      <p:sp>
        <p:nvSpPr>
          <p:cNvPr id="60" name="textbox 60"/>
          <p:cNvSpPr/>
          <p:nvPr/>
        </p:nvSpPr>
        <p:spPr>
          <a:xfrm>
            <a:off x="88653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—12—</a:t>
            </a:r>
            <a:endParaRPr sz="1300" dirty="0">
              <a:latin typeface="Times New Roman"/>
              <a:ea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2"/>
          <p:cNvSpPr/>
          <p:nvPr/>
        </p:nvSpPr>
        <p:spPr>
          <a:xfrm>
            <a:off x="894896" y="1179601"/>
            <a:ext cx="5898515" cy="6504940"/>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432434" algn="l" rtl="0" eaLnBrk="0">
              <a:lnSpc>
                <a:spcPct val="89000"/>
              </a:lnSpc>
              <a:tabLst/>
            </a:pPr>
            <a:r>
              <a:rPr sz="1300" kern="0" spc="-10" dirty="0">
                <a:solidFill>
                  <a:srgbClr val="000000">
                    <a:alpha val="100000"/>
                  </a:srgbClr>
                </a:solidFill>
                <a:latin typeface="FangSong"/>
                <a:ea typeface="FangSong"/>
                <a:cs typeface="FangSong"/>
              </a:rPr>
              <a:t>四、按照研究生学籍管理规定，一经录取，丙方须及时办理入学手续并注册</a:t>
            </a:r>
            <a:endParaRPr sz="1300" dirty="0">
              <a:latin typeface="FangSong"/>
              <a:ea typeface="FangSong"/>
              <a:cs typeface="FangSong"/>
            </a:endParaRPr>
          </a:p>
          <a:p>
            <a:pPr marL="12700" indent="10160" algn="l" rtl="0" eaLnBrk="0">
              <a:lnSpc>
                <a:spcPct val="169000"/>
              </a:lnSpc>
              <a:spcBef>
                <a:spcPts val="40"/>
              </a:spcBef>
              <a:tabLst/>
            </a:pPr>
            <a:r>
              <a:rPr sz="1300" kern="0" spc="10" dirty="0">
                <a:solidFill>
                  <a:srgbClr val="000000">
                    <a:alpha val="100000"/>
                  </a:srgbClr>
                </a:solidFill>
                <a:latin typeface="FangSong"/>
                <a:ea typeface="FangSong"/>
                <a:cs typeface="FangSong"/>
              </a:rPr>
              <a:t>学籍，修业年限和学习年限与其他普通类招生计划保持一致。在校期间，丙方须</a:t>
            </a:r>
            <a:r>
              <a:rPr sz="1300" kern="0" spc="20" dirty="0">
                <a:solidFill>
                  <a:srgbClr val="000000">
                    <a:alpha val="100000"/>
                  </a:srgbClr>
                </a:solidFill>
                <a:latin typeface="FangSong"/>
                <a:ea typeface="FangSong"/>
                <a:cs typeface="FangSong"/>
              </a:rPr>
              <a:t>遵守甲方各项规章制</a:t>
            </a:r>
            <a:r>
              <a:rPr sz="1300" kern="0" spc="10" dirty="0">
                <a:solidFill>
                  <a:srgbClr val="000000">
                    <a:alpha val="100000"/>
                  </a:srgbClr>
                </a:solidFill>
                <a:latin typeface="FangSong"/>
                <a:ea typeface="FangSong"/>
                <a:cs typeface="FangSong"/>
              </a:rPr>
              <a:t>度，按时完成学业。丙方在校期间教育管理服务各类事项，</a:t>
            </a:r>
            <a:r>
              <a:rPr sz="1300" kern="0" spc="0" dirty="0">
                <a:solidFill>
                  <a:srgbClr val="000000">
                    <a:alpha val="100000"/>
                  </a:srgbClr>
                </a:solidFill>
                <a:latin typeface="FangSong"/>
                <a:ea typeface="FangSong"/>
                <a:cs typeface="FangSong"/>
              </a:rPr>
              <a:t>如出国交换学习、学籍变动、学业奖助等，均按甲方有关规定执行。</a:t>
            </a:r>
            <a:endParaRPr sz="1300" dirty="0">
              <a:latin typeface="FangSong"/>
              <a:ea typeface="FangSong"/>
              <a:cs typeface="FangSong"/>
            </a:endParaRPr>
          </a:p>
          <a:p>
            <a:pPr marL="17779" indent="399415" algn="l" rtl="0" eaLnBrk="0">
              <a:lnSpc>
                <a:spcPct val="165000"/>
              </a:lnSpc>
              <a:spcBef>
                <a:spcPts val="100"/>
              </a:spcBef>
              <a:tabLst/>
            </a:pPr>
            <a:r>
              <a:rPr sz="1300" kern="0" spc="-10" dirty="0">
                <a:solidFill>
                  <a:srgbClr val="000000">
                    <a:alpha val="100000"/>
                  </a:srgbClr>
                </a:solidFill>
                <a:latin typeface="FangSong"/>
                <a:ea typeface="FangSong"/>
                <a:cs typeface="FangSong"/>
              </a:rPr>
              <a:t>五、本协议一式四份，经甲、乙、丙三方签字并加盖</a:t>
            </a:r>
            <a:r>
              <a:rPr sz="1300" kern="0" spc="-20" dirty="0">
                <a:solidFill>
                  <a:srgbClr val="000000">
                    <a:alpha val="100000"/>
                  </a:srgbClr>
                </a:solidFill>
                <a:latin typeface="FangSong"/>
                <a:ea typeface="FangSong"/>
                <a:cs typeface="FangSong"/>
              </a:rPr>
              <a:t>公章，</a:t>
            </a:r>
            <a:r>
              <a:rPr sz="1300" kern="0" spc="-390" dirty="0">
                <a:solidFill>
                  <a:srgbClr val="000000">
                    <a:alpha val="100000"/>
                  </a:srgbClr>
                </a:solidFill>
                <a:latin typeface="FangSong"/>
                <a:ea typeface="FangSong"/>
                <a:cs typeface="FangSong"/>
              </a:rPr>
              <a:t> </a:t>
            </a:r>
            <a:r>
              <a:rPr sz="1300" kern="0" spc="-20" dirty="0">
                <a:solidFill>
                  <a:srgbClr val="000000">
                    <a:alpha val="100000"/>
                  </a:srgbClr>
                </a:solidFill>
                <a:latin typeface="FangSong"/>
                <a:ea typeface="FangSong"/>
                <a:cs typeface="FangSong"/>
              </a:rPr>
              <a:t>自丙方取得正式</a:t>
            </a:r>
            <a:r>
              <a:rPr sz="1300" kern="0" spc="-20" dirty="0">
                <a:solidFill>
                  <a:srgbClr val="000000">
                    <a:alpha val="100000"/>
                  </a:srgbClr>
                </a:solidFill>
                <a:latin typeface="FangSong"/>
                <a:ea typeface="FangSong"/>
                <a:cs typeface="FangSong"/>
              </a:rPr>
              <a:t>学籍（报到）之日起生效。</a:t>
            </a:r>
            <a:r>
              <a:rPr sz="1300" kern="0" spc="-370" dirty="0">
                <a:solidFill>
                  <a:srgbClr val="000000">
                    <a:alpha val="100000"/>
                  </a:srgbClr>
                </a:solidFill>
                <a:latin typeface="FangSong"/>
                <a:ea typeface="FangSong"/>
                <a:cs typeface="FangSong"/>
              </a:rPr>
              <a:t> </a:t>
            </a:r>
            <a:r>
              <a:rPr sz="1300" kern="0" spc="-20" dirty="0">
                <a:solidFill>
                  <a:srgbClr val="000000">
                    <a:alpha val="100000"/>
                  </a:srgbClr>
                </a:solidFill>
                <a:latin typeface="FangSong"/>
                <a:ea typeface="FangSong"/>
                <a:cs typeface="FangSong"/>
              </a:rPr>
              <a:t>甲、乙、丙三方各持有一份，一份存</a:t>
            </a:r>
            <a:r>
              <a:rPr sz="1300" kern="0" spc="-30" dirty="0">
                <a:solidFill>
                  <a:srgbClr val="000000">
                    <a:alpha val="100000"/>
                  </a:srgbClr>
                </a:solidFill>
                <a:latin typeface="FangSong"/>
                <a:ea typeface="FangSong"/>
                <a:cs typeface="FangSong"/>
              </a:rPr>
              <a:t>入丙方个人档案，</a:t>
            </a:r>
            <a:r>
              <a:rPr sz="1300" kern="0" spc="0" dirty="0">
                <a:solidFill>
                  <a:srgbClr val="000000">
                    <a:alpha val="100000"/>
                  </a:srgbClr>
                </a:solidFill>
                <a:latin typeface="FangSong"/>
                <a:ea typeface="FangSong"/>
                <a:cs typeface="FangSong"/>
              </a:rPr>
              <a:t>具有同等法律效力。</a:t>
            </a:r>
            <a:endParaRPr sz="1300" dirty="0">
              <a:latin typeface="FangSong"/>
              <a:ea typeface="FangSong"/>
              <a:cs typeface="FangSong"/>
            </a:endParaRPr>
          </a:p>
          <a:p>
            <a:pPr marL="419100" algn="l" rtl="0" eaLnBrk="0">
              <a:lnSpc>
                <a:spcPct val="89000"/>
              </a:lnSpc>
              <a:spcBef>
                <a:spcPts val="1046"/>
              </a:spcBef>
              <a:tabLst/>
            </a:pPr>
            <a:r>
              <a:rPr sz="1300" kern="0" spc="0" dirty="0">
                <a:solidFill>
                  <a:srgbClr val="000000">
                    <a:alpha val="100000"/>
                  </a:srgbClr>
                </a:solidFill>
                <a:latin typeface="FangSong"/>
                <a:ea typeface="FangSong"/>
                <a:cs typeface="FangSong"/>
              </a:rPr>
              <a:t>六、未尽事宜，由甲、乙、丙三方协商解决。</a:t>
            </a:r>
            <a:endParaRPr sz="1300" dirty="0">
              <a:latin typeface="FangSong"/>
              <a:ea typeface="FangSong"/>
              <a:cs typeface="FangSong"/>
            </a:endParaRPr>
          </a:p>
          <a:p>
            <a:pPr algn="l" rtl="0" eaLnBrk="0">
              <a:lnSpc>
                <a:spcPct val="141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marL="33655" algn="l" rtl="0" eaLnBrk="0">
              <a:lnSpc>
                <a:spcPct val="89000"/>
              </a:lnSpc>
              <a:spcBef>
                <a:spcPts val="401"/>
              </a:spcBef>
              <a:tabLst/>
            </a:pPr>
            <a:r>
              <a:rPr sz="1300" kern="0" spc="-20" dirty="0">
                <a:solidFill>
                  <a:srgbClr val="000000">
                    <a:alpha val="100000"/>
                  </a:srgbClr>
                </a:solidFill>
                <a:latin typeface="KaiTi"/>
                <a:ea typeface="KaiTi"/>
                <a:cs typeface="KaiTi"/>
              </a:rPr>
              <a:t>甲方单位公章：</a:t>
            </a:r>
            <a:r>
              <a:rPr sz="1300" kern="0" spc="-20" dirty="0">
                <a:solidFill>
                  <a:srgbClr val="000000">
                    <a:alpha val="100000"/>
                  </a:srgbClr>
                </a:solidFill>
                <a:latin typeface="KaiTi"/>
                <a:ea typeface="KaiTi"/>
                <a:cs typeface="KaiTi"/>
              </a:rPr>
              <a:t>                     </a:t>
            </a:r>
            <a:r>
              <a:rPr sz="1300" kern="0" spc="-30" dirty="0">
                <a:solidFill>
                  <a:srgbClr val="000000">
                    <a:alpha val="100000"/>
                  </a:srgbClr>
                </a:solidFill>
                <a:latin typeface="KaiTi"/>
                <a:ea typeface="KaiTi"/>
                <a:cs typeface="KaiTi"/>
              </a:rPr>
              <a:t>乙方单位公章：</a:t>
            </a:r>
            <a:endParaRPr sz="1300" dirty="0">
              <a:latin typeface="KaiTi"/>
              <a:ea typeface="KaiTi"/>
              <a:cs typeface="KaiTi"/>
            </a:endParaRPr>
          </a:p>
          <a:p>
            <a:pPr marL="33655" algn="l" rtl="0" eaLnBrk="0">
              <a:lnSpc>
                <a:spcPct val="90000"/>
              </a:lnSpc>
              <a:spcBef>
                <a:spcPts val="1211"/>
              </a:spcBef>
              <a:tabLst/>
            </a:pPr>
            <a:r>
              <a:rPr sz="1300" kern="0" spc="-20" dirty="0">
                <a:solidFill>
                  <a:srgbClr val="000000">
                    <a:alpha val="100000"/>
                  </a:srgbClr>
                </a:solidFill>
                <a:latin typeface="KaiTi"/>
                <a:ea typeface="KaiTi"/>
                <a:cs typeface="KaiTi"/>
              </a:rPr>
              <a:t>甲方负责人签字：</a:t>
            </a:r>
            <a:r>
              <a:rPr sz="1300" kern="0" spc="-20" dirty="0">
                <a:solidFill>
                  <a:srgbClr val="000000">
                    <a:alpha val="100000"/>
                  </a:srgbClr>
                </a:solidFill>
                <a:latin typeface="KaiTi"/>
                <a:ea typeface="KaiTi"/>
                <a:cs typeface="KaiTi"/>
              </a:rPr>
              <a:t>                   </a:t>
            </a:r>
            <a:r>
              <a:rPr sz="1300" kern="0" spc="-20" dirty="0">
                <a:solidFill>
                  <a:srgbClr val="000000">
                    <a:alpha val="100000"/>
                  </a:srgbClr>
                </a:solidFill>
                <a:latin typeface="KaiTi"/>
                <a:ea typeface="KaiTi"/>
                <a:cs typeface="KaiTi"/>
              </a:rPr>
              <a:t>乙方</a:t>
            </a:r>
            <a:r>
              <a:rPr sz="1300" kern="0" spc="-30" dirty="0">
                <a:solidFill>
                  <a:srgbClr val="000000">
                    <a:alpha val="100000"/>
                  </a:srgbClr>
                </a:solidFill>
                <a:latin typeface="KaiTi"/>
                <a:ea typeface="KaiTi"/>
                <a:cs typeface="KaiTi"/>
              </a:rPr>
              <a:t>负责人签字：</a:t>
            </a:r>
            <a:endParaRPr sz="1300" dirty="0">
              <a:latin typeface="KaiTi"/>
              <a:ea typeface="KaiTi"/>
              <a:cs typeface="KaiTi"/>
            </a:endParaRPr>
          </a:p>
          <a:p>
            <a:pPr marL="721359" algn="l" rtl="0" eaLnBrk="0">
              <a:lnSpc>
                <a:spcPct val="89000"/>
              </a:lnSpc>
              <a:spcBef>
                <a:spcPts val="1204"/>
              </a:spcBef>
              <a:tabLst/>
            </a:pPr>
            <a:r>
              <a:rPr sz="1300" kern="0" spc="-40" dirty="0">
                <a:solidFill>
                  <a:srgbClr val="000000">
                    <a:alpha val="100000"/>
                  </a:srgbClr>
                </a:solidFill>
                <a:latin typeface="KaiTi"/>
                <a:ea typeface="KaiTi"/>
                <a:cs typeface="KaiTi"/>
              </a:rPr>
              <a:t>年</a:t>
            </a:r>
            <a:r>
              <a:rPr sz="1300" kern="0" spc="1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月</a:t>
            </a:r>
            <a:r>
              <a:rPr sz="1300" kern="0" spc="6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日</a:t>
            </a:r>
            <a:r>
              <a:rPr sz="1300" kern="0" spc="3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月</a:t>
            </a:r>
            <a:r>
              <a:rPr sz="1300" kern="0" spc="60" dirty="0">
                <a:solidFill>
                  <a:srgbClr val="000000">
                    <a:alpha val="100000"/>
                  </a:srgbClr>
                </a:solidFill>
                <a:latin typeface="KaiTi"/>
                <a:ea typeface="KaiTi"/>
                <a:cs typeface="KaiTi"/>
              </a:rPr>
              <a:t>    </a:t>
            </a:r>
            <a:r>
              <a:rPr sz="1300" kern="0" spc="-40" dirty="0">
                <a:solidFill>
                  <a:srgbClr val="000000">
                    <a:alpha val="100000"/>
                  </a:srgbClr>
                </a:solidFill>
                <a:latin typeface="KaiTi"/>
                <a:ea typeface="KaiTi"/>
                <a:cs typeface="KaiTi"/>
              </a:rPr>
              <a:t>日</a:t>
            </a:r>
            <a:endParaRPr sz="1300" dirty="0">
              <a:latin typeface="KaiTi"/>
              <a:ea typeface="KaiTi"/>
              <a:cs typeface="KaiTi"/>
            </a:endParaRPr>
          </a:p>
          <a:p>
            <a:pPr algn="l" rtl="0" eaLnBrk="0">
              <a:lnSpc>
                <a:spcPct val="100000"/>
              </a:lnSpc>
              <a:tabLst/>
            </a:pPr>
            <a:endParaRPr sz="1000" dirty="0">
              <a:latin typeface="Arial"/>
              <a:ea typeface="Arial"/>
              <a:cs typeface="Arial"/>
            </a:endParaRPr>
          </a:p>
          <a:p>
            <a:pPr algn="l" rtl="0" eaLnBrk="0">
              <a:lnSpc>
                <a:spcPct val="100000"/>
              </a:lnSpc>
              <a:tabLst/>
            </a:pPr>
            <a:endParaRPr sz="1000" dirty="0">
              <a:latin typeface="Arial"/>
              <a:ea typeface="Arial"/>
              <a:cs typeface="Arial"/>
            </a:endParaRPr>
          </a:p>
          <a:p>
            <a:pPr algn="l" rtl="0" eaLnBrk="0">
              <a:lnSpc>
                <a:spcPct val="100000"/>
              </a:lnSpc>
              <a:tabLst/>
            </a:pPr>
            <a:endParaRPr sz="1000" dirty="0">
              <a:latin typeface="Arial"/>
              <a:ea typeface="Arial"/>
              <a:cs typeface="Arial"/>
            </a:endParaRPr>
          </a:p>
          <a:p>
            <a:pPr algn="l" rtl="0" eaLnBrk="0">
              <a:lnSpc>
                <a:spcPct val="100000"/>
              </a:lnSpc>
              <a:tabLst/>
            </a:pPr>
            <a:endParaRPr sz="1000" dirty="0">
              <a:latin typeface="Arial"/>
              <a:ea typeface="Arial"/>
              <a:cs typeface="Arial"/>
            </a:endParaRPr>
          </a:p>
          <a:p>
            <a:pPr algn="l" rtl="0" eaLnBrk="0">
              <a:lnSpc>
                <a:spcPct val="101000"/>
              </a:lnSpc>
              <a:tabLst/>
            </a:pPr>
            <a:endParaRPr sz="1000" dirty="0">
              <a:latin typeface="Arial"/>
              <a:ea typeface="Arial"/>
              <a:cs typeface="Arial"/>
            </a:endParaRPr>
          </a:p>
          <a:p>
            <a:pPr marL="29209" algn="l" rtl="0" eaLnBrk="0">
              <a:lnSpc>
                <a:spcPct val="89000"/>
              </a:lnSpc>
              <a:spcBef>
                <a:spcPts val="400"/>
              </a:spcBef>
              <a:tabLst/>
            </a:pPr>
            <a:r>
              <a:rPr sz="1300" kern="0" spc="-20" dirty="0">
                <a:solidFill>
                  <a:srgbClr val="000000">
                    <a:alpha val="100000"/>
                  </a:srgbClr>
                </a:solidFill>
                <a:latin typeface="KaiTi"/>
                <a:ea typeface="KaiTi"/>
                <a:cs typeface="KaiTi"/>
              </a:rPr>
              <a:t>丙方签字：</a:t>
            </a:r>
            <a:endParaRPr sz="1300" dirty="0">
              <a:latin typeface="KaiTi"/>
              <a:ea typeface="KaiTi"/>
              <a:cs typeface="KaiTi"/>
            </a:endParaRPr>
          </a:p>
          <a:p>
            <a:pPr marL="721359" algn="l" rtl="0" eaLnBrk="0">
              <a:lnSpc>
                <a:spcPct val="89000"/>
              </a:lnSpc>
              <a:spcBef>
                <a:spcPts val="1216"/>
              </a:spcBef>
              <a:tabLst/>
            </a:pPr>
            <a:r>
              <a:rPr sz="1300" kern="0" spc="0" dirty="0">
                <a:solidFill>
                  <a:srgbClr val="000000">
                    <a:alpha val="100000"/>
                  </a:srgbClr>
                </a:solidFill>
                <a:latin typeface="KaiTi"/>
                <a:ea typeface="KaiTi"/>
                <a:cs typeface="KaiTi"/>
              </a:rPr>
              <a:t>年</a:t>
            </a:r>
            <a:r>
              <a:rPr sz="1300" kern="0" spc="0" dirty="0">
                <a:solidFill>
                  <a:srgbClr val="000000">
                    <a:alpha val="100000"/>
                  </a:srgbClr>
                </a:solidFill>
                <a:latin typeface="KaiTi"/>
                <a:ea typeface="KaiTi"/>
                <a:cs typeface="KaiTi"/>
              </a:rPr>
              <a:t>    </a:t>
            </a:r>
            <a:r>
              <a:rPr sz="1300" kern="0" spc="0" dirty="0">
                <a:solidFill>
                  <a:srgbClr val="000000">
                    <a:alpha val="100000"/>
                  </a:srgbClr>
                </a:solidFill>
                <a:latin typeface="KaiTi"/>
                <a:ea typeface="KaiTi"/>
                <a:cs typeface="KaiTi"/>
              </a:rPr>
              <a:t>月</a:t>
            </a:r>
            <a:r>
              <a:rPr sz="1300" kern="0" spc="70" dirty="0">
                <a:solidFill>
                  <a:srgbClr val="000000">
                    <a:alpha val="100000"/>
                  </a:srgbClr>
                </a:solidFill>
                <a:latin typeface="KaiTi"/>
                <a:ea typeface="KaiTi"/>
                <a:cs typeface="KaiTi"/>
              </a:rPr>
              <a:t>    </a:t>
            </a:r>
            <a:r>
              <a:rPr sz="1300" kern="0" spc="0" dirty="0">
                <a:solidFill>
                  <a:srgbClr val="000000">
                    <a:alpha val="100000"/>
                  </a:srgbClr>
                </a:solidFill>
                <a:latin typeface="KaiTi"/>
                <a:ea typeface="KaiTi"/>
                <a:cs typeface="KaiTi"/>
              </a:rPr>
              <a:t>日</a:t>
            </a:r>
            <a:endParaRPr sz="1300" dirty="0">
              <a:latin typeface="KaiTi"/>
              <a:ea typeface="KaiTi"/>
              <a:cs typeface="KaiTi"/>
            </a:endParaRPr>
          </a:p>
          <a:p>
            <a:pPr algn="l" rtl="0" eaLnBrk="0">
              <a:lnSpc>
                <a:spcPct val="120000"/>
              </a:lnSpc>
              <a:tabLst/>
            </a:pPr>
            <a:endParaRPr sz="1000" dirty="0">
              <a:latin typeface="Arial"/>
              <a:ea typeface="Arial"/>
              <a:cs typeface="Arial"/>
            </a:endParaRPr>
          </a:p>
          <a:p>
            <a:pPr algn="l" rtl="0" eaLnBrk="0">
              <a:lnSpc>
                <a:spcPct val="121000"/>
              </a:lnSpc>
              <a:tabLst/>
            </a:pPr>
            <a:endParaRPr sz="1000" dirty="0">
              <a:latin typeface="Arial"/>
              <a:ea typeface="Arial"/>
              <a:cs typeface="Arial"/>
            </a:endParaRPr>
          </a:p>
          <a:p>
            <a:pPr algn="l" rtl="0" eaLnBrk="0">
              <a:lnSpc>
                <a:spcPct val="121000"/>
              </a:lnSpc>
              <a:tabLst/>
            </a:pPr>
            <a:endParaRPr sz="1000" dirty="0">
              <a:latin typeface="Arial"/>
              <a:ea typeface="Arial"/>
              <a:cs typeface="Arial"/>
            </a:endParaRPr>
          </a:p>
          <a:p>
            <a:pPr algn="l" rtl="0" eaLnBrk="0">
              <a:lnSpc>
                <a:spcPct val="121000"/>
              </a:lnSpc>
              <a:tabLst/>
            </a:pPr>
            <a:endParaRPr sz="1000" dirty="0">
              <a:latin typeface="Arial"/>
              <a:ea typeface="Arial"/>
              <a:cs typeface="Arial"/>
            </a:endParaRPr>
          </a:p>
          <a:p>
            <a:pPr marL="455930" algn="l" rtl="0" eaLnBrk="0">
              <a:lnSpc>
                <a:spcPts val="1836"/>
              </a:lnSpc>
              <a:spcBef>
                <a:spcPts val="400"/>
              </a:spcBef>
              <a:tabLst/>
            </a:pPr>
            <a:r>
              <a:rPr sz="1300" b="1" kern="0" spc="0" dirty="0">
                <a:solidFill>
                  <a:srgbClr val="000000">
                    <a:alpha val="100000"/>
                  </a:srgbClr>
                </a:solidFill>
                <a:latin typeface="KaiTi"/>
                <a:ea typeface="KaiTi"/>
                <a:cs typeface="KaiTi"/>
              </a:rPr>
              <a:t>注：</a:t>
            </a:r>
            <a:r>
              <a:rPr sz="1300" kern="0" spc="0" dirty="0">
                <a:solidFill>
                  <a:srgbClr val="000000">
                    <a:alpha val="100000"/>
                  </a:srgbClr>
                </a:solidFill>
                <a:latin typeface="Times New Roman"/>
                <a:ea typeface="Times New Roman"/>
                <a:cs typeface="Times New Roman"/>
              </a:rPr>
              <a:t>1.  </a:t>
            </a:r>
            <a:r>
              <a:rPr sz="1300" kern="0" spc="0" dirty="0">
                <a:solidFill>
                  <a:srgbClr val="000000">
                    <a:alpha val="100000"/>
                  </a:srgbClr>
                </a:solidFill>
                <a:latin typeface="KaiTi"/>
                <a:ea typeface="KaiTi"/>
                <a:cs typeface="KaiTi"/>
              </a:rPr>
              <a:t>本协议通过骨干计划数字化管理平台签署</a:t>
            </a:r>
            <a:r>
              <a:rPr sz="1300" kern="0" spc="-10" dirty="0">
                <a:solidFill>
                  <a:srgbClr val="000000">
                    <a:alpha val="100000"/>
                  </a:srgbClr>
                </a:solidFill>
                <a:latin typeface="KaiTi"/>
                <a:ea typeface="KaiTi"/>
                <a:cs typeface="KaiTi"/>
              </a:rPr>
              <a:t>。</a:t>
            </a:r>
            <a:endParaRPr sz="1300" dirty="0">
              <a:latin typeface="KaiTi"/>
              <a:ea typeface="KaiTi"/>
              <a:cs typeface="KaiTi"/>
            </a:endParaRPr>
          </a:p>
          <a:p>
            <a:pPr algn="l" rtl="0" eaLnBrk="0">
              <a:lnSpc>
                <a:spcPct val="104000"/>
              </a:lnSpc>
              <a:tabLst/>
            </a:pPr>
            <a:endParaRPr sz="600" dirty="0">
              <a:latin typeface="Arial"/>
              <a:ea typeface="Arial"/>
              <a:cs typeface="Arial"/>
            </a:endParaRPr>
          </a:p>
          <a:p>
            <a:pPr marL="835025" algn="l" rtl="0" eaLnBrk="0">
              <a:lnSpc>
                <a:spcPts val="1836"/>
              </a:lnSpc>
              <a:spcBef>
                <a:spcPts val="6"/>
              </a:spcBef>
              <a:tabLst/>
            </a:pPr>
            <a:r>
              <a:rPr sz="1300" kern="0" spc="0" dirty="0">
                <a:solidFill>
                  <a:srgbClr val="000000">
                    <a:alpha val="100000"/>
                  </a:srgbClr>
                </a:solidFill>
                <a:latin typeface="Times New Roman"/>
                <a:ea typeface="Times New Roman"/>
                <a:cs typeface="Times New Roman"/>
              </a:rPr>
              <a:t>2.</a:t>
            </a:r>
            <a:r>
              <a:rPr sz="1300" kern="0" spc="0" dirty="0">
                <a:solidFill>
                  <a:srgbClr val="000000">
                    <a:alpha val="100000"/>
                  </a:srgbClr>
                </a:solidFill>
                <a:latin typeface="KaiTi"/>
                <a:ea typeface="KaiTi"/>
                <a:cs typeface="KaiTi"/>
              </a:rPr>
              <a:t>本协议需保存纸质件一式四份，由各方自行打印。</a:t>
            </a:r>
            <a:endParaRPr sz="1300" dirty="0">
              <a:latin typeface="KaiTi"/>
              <a:ea typeface="KaiTi"/>
              <a:cs typeface="KaiTi"/>
            </a:endParaRPr>
          </a:p>
        </p:txBody>
      </p:sp>
      <p:sp>
        <p:nvSpPr>
          <p:cNvPr id="64" name="textbox 64"/>
          <p:cNvSpPr/>
          <p:nvPr/>
        </p:nvSpPr>
        <p:spPr>
          <a:xfrm>
            <a:off x="611225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—13—</a:t>
            </a:r>
            <a:endParaRPr sz="1300" dirty="0">
              <a:latin typeface="Times New Roman"/>
              <a:ea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6"/>
          <p:cNvSpPr/>
          <p:nvPr/>
        </p:nvSpPr>
        <p:spPr>
          <a:xfrm>
            <a:off x="892762" y="1168348"/>
            <a:ext cx="5755640" cy="857630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26669" algn="l" rtl="0" eaLnBrk="0">
              <a:lnSpc>
                <a:spcPts val="2099"/>
              </a:lnSpc>
              <a:tabLst/>
            </a:pPr>
            <a:r>
              <a:rPr sz="1500" kern="0" spc="80" dirty="0">
                <a:solidFill>
                  <a:srgbClr val="000000">
                    <a:alpha val="100000"/>
                  </a:srgbClr>
                </a:solidFill>
                <a:latin typeface="SimHei"/>
                <a:ea typeface="SimHei"/>
                <a:cs typeface="SimHei"/>
              </a:rPr>
              <a:t>附件</a:t>
            </a:r>
            <a:r>
              <a:rPr sz="1500" kern="0" spc="80" dirty="0">
                <a:solidFill>
                  <a:srgbClr val="000000">
                    <a:alpha val="100000"/>
                  </a:srgbClr>
                </a:solidFill>
                <a:latin typeface="Times New Roman"/>
                <a:ea typeface="Times New Roman"/>
                <a:cs typeface="Times New Roman"/>
              </a:rPr>
              <a:t>4</a:t>
            </a:r>
            <a:endParaRPr sz="1500" dirty="0">
              <a:latin typeface="Times New Roman"/>
              <a:ea typeface="Times New Roman"/>
              <a:cs typeface="Times New Roman"/>
            </a:endParaRPr>
          </a:p>
          <a:p>
            <a:pPr algn="l" rtl="0" eaLnBrk="0">
              <a:lnSpc>
                <a:spcPct val="106000"/>
              </a:lnSpc>
              <a:tabLst/>
            </a:pPr>
            <a:endParaRPr sz="1000" dirty="0">
              <a:latin typeface="Arial"/>
              <a:ea typeface="Arial"/>
              <a:cs typeface="Arial"/>
            </a:endParaRPr>
          </a:p>
          <a:p>
            <a:pPr algn="l" rtl="0" eaLnBrk="0">
              <a:lnSpc>
                <a:spcPct val="107000"/>
              </a:lnSpc>
              <a:tabLst/>
            </a:pPr>
            <a:endParaRPr sz="1000" dirty="0">
              <a:latin typeface="Arial"/>
              <a:ea typeface="Arial"/>
              <a:cs typeface="Arial"/>
            </a:endParaRPr>
          </a:p>
          <a:p>
            <a:pPr marL="472440" algn="l" rtl="0" eaLnBrk="0">
              <a:lnSpc>
                <a:spcPct val="116000"/>
              </a:lnSpc>
              <a:spcBef>
                <a:spcPts val="630"/>
              </a:spcBef>
              <a:tabLst/>
            </a:pPr>
            <a:r>
              <a:rPr sz="2100" kern="0" spc="0" dirty="0">
                <a:solidFill>
                  <a:srgbClr val="000000">
                    <a:alpha val="100000"/>
                  </a:srgbClr>
                </a:solidFill>
                <a:latin typeface="Microsoft YaHei"/>
                <a:ea typeface="Microsoft YaHei"/>
                <a:cs typeface="Microsoft YaHei"/>
              </a:rPr>
              <a:t>少数民族高层次骨干人才研究生招生计划   </a:t>
            </a:r>
            <a:r>
              <a:rPr sz="2100" kern="0" spc="0" dirty="0">
                <a:solidFill>
                  <a:srgbClr val="000000">
                    <a:alpha val="100000"/>
                  </a:srgbClr>
                </a:solidFill>
                <a:latin typeface="Microsoft YaHei"/>
                <a:ea typeface="Microsoft YaHei"/>
                <a:cs typeface="Microsoft YaHei"/>
              </a:rPr>
              <a:t>南疆高校教师专项毕业生定向就业协议书</a:t>
            </a:r>
            <a:endParaRPr sz="2100" dirty="0">
              <a:latin typeface="Microsoft YaHei"/>
              <a:ea typeface="Microsoft YaHei"/>
              <a:cs typeface="Microsoft YaHei"/>
            </a:endParaRPr>
          </a:p>
          <a:p>
            <a:pPr marL="2396489" algn="l" rtl="0" eaLnBrk="0">
              <a:lnSpc>
                <a:spcPct val="88000"/>
              </a:lnSpc>
              <a:spcBef>
                <a:spcPts val="950"/>
              </a:spcBef>
              <a:tabLst/>
            </a:pPr>
            <a:r>
              <a:rPr sz="1500" kern="0" spc="-120" dirty="0">
                <a:solidFill>
                  <a:srgbClr val="000000">
                    <a:alpha val="100000"/>
                  </a:srgbClr>
                </a:solidFill>
                <a:latin typeface="KaiTi"/>
                <a:ea typeface="KaiTi"/>
                <a:cs typeface="KaiTi"/>
              </a:rPr>
              <a:t>（在职考生）</a:t>
            </a:r>
            <a:endParaRPr sz="1500" dirty="0">
              <a:latin typeface="KaiTi"/>
              <a:ea typeface="KaiTi"/>
              <a:cs typeface="KaiTi"/>
            </a:endParaRPr>
          </a:p>
          <a:p>
            <a:pPr algn="l" rtl="0" eaLnBrk="0">
              <a:lnSpc>
                <a:spcPct val="105000"/>
              </a:lnSpc>
              <a:tabLst/>
            </a:pPr>
            <a:endParaRPr sz="1000" dirty="0">
              <a:latin typeface="Arial"/>
              <a:ea typeface="Arial"/>
              <a:cs typeface="Arial"/>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marL="36194" algn="l" rtl="0" eaLnBrk="0">
              <a:lnSpc>
                <a:spcPct val="89000"/>
              </a:lnSpc>
              <a:spcBef>
                <a:spcPts val="396"/>
              </a:spcBef>
              <a:tabLst/>
            </a:pPr>
            <a:r>
              <a:rPr sz="1300" kern="0" spc="-20" dirty="0">
                <a:solidFill>
                  <a:srgbClr val="000000">
                    <a:alpha val="100000"/>
                  </a:srgbClr>
                </a:solidFill>
                <a:latin typeface="KaiTi"/>
                <a:ea typeface="KaiTi"/>
                <a:cs typeface="KaiTi"/>
              </a:rPr>
              <a:t>甲方（招生培养单位</a:t>
            </a:r>
            <a:r>
              <a:rPr sz="1300" kern="0" spc="-330" dirty="0">
                <a:solidFill>
                  <a:srgbClr val="000000">
                    <a:alpha val="100000"/>
                  </a:srgbClr>
                </a:solidFill>
                <a:latin typeface="KaiTi"/>
                <a:ea typeface="KaiTi"/>
                <a:cs typeface="KaiTi"/>
              </a:rPr>
              <a:t>）：</a:t>
            </a:r>
            <a:endParaRPr sz="1300" dirty="0">
              <a:latin typeface="KaiTi"/>
              <a:ea typeface="KaiTi"/>
              <a:cs typeface="KaiTi"/>
            </a:endParaRPr>
          </a:p>
          <a:p>
            <a:pPr marL="44450" algn="l" rtl="0" eaLnBrk="0">
              <a:lnSpc>
                <a:spcPct val="89000"/>
              </a:lnSpc>
              <a:spcBef>
                <a:spcPts val="1408"/>
              </a:spcBef>
              <a:tabLst/>
            </a:pPr>
            <a:r>
              <a:rPr sz="1300" kern="0" spc="-10" dirty="0">
                <a:solidFill>
                  <a:srgbClr val="000000">
                    <a:alpha val="100000"/>
                  </a:srgbClr>
                </a:solidFill>
                <a:latin typeface="KaiTi"/>
                <a:ea typeface="KaiTi"/>
                <a:cs typeface="KaiTi"/>
              </a:rPr>
              <a:t>乙方（定向单位所在省级教育行政部</a:t>
            </a:r>
            <a:r>
              <a:rPr sz="1300" kern="0" spc="-20" dirty="0">
                <a:solidFill>
                  <a:srgbClr val="000000">
                    <a:alpha val="100000"/>
                  </a:srgbClr>
                </a:solidFill>
                <a:latin typeface="KaiTi"/>
                <a:ea typeface="KaiTi"/>
                <a:cs typeface="KaiTi"/>
              </a:rPr>
              <a:t>门</a:t>
            </a:r>
            <a:r>
              <a:rPr sz="1300" kern="0" spc="-320" dirty="0">
                <a:solidFill>
                  <a:srgbClr val="000000">
                    <a:alpha val="100000"/>
                  </a:srgbClr>
                </a:solidFill>
                <a:latin typeface="KaiTi"/>
                <a:ea typeface="KaiTi"/>
                <a:cs typeface="KaiTi"/>
              </a:rPr>
              <a:t>）：</a:t>
            </a:r>
            <a:endParaRPr sz="1300" dirty="0">
              <a:latin typeface="KaiTi"/>
              <a:ea typeface="KaiTi"/>
              <a:cs typeface="KaiTi"/>
            </a:endParaRPr>
          </a:p>
          <a:p>
            <a:pPr marL="31115" algn="l" rtl="0" eaLnBrk="0">
              <a:lnSpc>
                <a:spcPct val="89000"/>
              </a:lnSpc>
              <a:spcBef>
                <a:spcPts val="1420"/>
              </a:spcBef>
              <a:tabLst/>
            </a:pPr>
            <a:r>
              <a:rPr sz="1300" kern="0" spc="-20" dirty="0">
                <a:solidFill>
                  <a:srgbClr val="000000">
                    <a:alpha val="100000"/>
                  </a:srgbClr>
                </a:solidFill>
                <a:latin typeface="KaiTi"/>
                <a:ea typeface="KaiTi"/>
                <a:cs typeface="KaiTi"/>
              </a:rPr>
              <a:t>丙方（定向生本人</a:t>
            </a:r>
            <a:r>
              <a:rPr sz="1300" kern="0" spc="-320" dirty="0">
                <a:solidFill>
                  <a:srgbClr val="000000">
                    <a:alpha val="100000"/>
                  </a:srgbClr>
                </a:solidFill>
                <a:latin typeface="KaiTi"/>
                <a:ea typeface="KaiTi"/>
                <a:cs typeface="KaiTi"/>
              </a:rPr>
              <a:t>）：</a:t>
            </a:r>
            <a:endParaRPr sz="1300" dirty="0">
              <a:latin typeface="KaiTi"/>
              <a:ea typeface="KaiTi"/>
              <a:cs typeface="KaiTi"/>
            </a:endParaRPr>
          </a:p>
          <a:p>
            <a:pPr marL="517525" algn="l" rtl="0" eaLnBrk="0">
              <a:lnSpc>
                <a:spcPct val="89000"/>
              </a:lnSpc>
              <a:spcBef>
                <a:spcPts val="1408"/>
              </a:spcBef>
              <a:tabLst/>
            </a:pPr>
            <a:r>
              <a:rPr sz="1300" kern="0" spc="-10" dirty="0">
                <a:solidFill>
                  <a:srgbClr val="000000">
                    <a:alpha val="100000"/>
                  </a:srgbClr>
                </a:solidFill>
                <a:latin typeface="KaiTi"/>
                <a:ea typeface="KaiTi"/>
                <a:cs typeface="KaiTi"/>
              </a:rPr>
              <a:t>身份证号：</a:t>
            </a:r>
            <a:endParaRPr sz="1300" dirty="0">
              <a:latin typeface="KaiTi"/>
              <a:ea typeface="KaiTi"/>
              <a:cs typeface="KaiTi"/>
            </a:endParaRPr>
          </a:p>
          <a:p>
            <a:pPr marL="20954" algn="l" rtl="0" eaLnBrk="0">
              <a:lnSpc>
                <a:spcPct val="89000"/>
              </a:lnSpc>
              <a:spcBef>
                <a:spcPts val="1408"/>
              </a:spcBef>
              <a:tabLst/>
            </a:pPr>
            <a:r>
              <a:rPr sz="1300" kern="0" spc="0" dirty="0">
                <a:solidFill>
                  <a:srgbClr val="000000">
                    <a:alpha val="100000"/>
                  </a:srgbClr>
                </a:solidFill>
                <a:latin typeface="KaiTi"/>
                <a:ea typeface="KaiTi"/>
                <a:cs typeface="KaiTi"/>
              </a:rPr>
              <a:t>丁方（定向生本人目前就业单</a:t>
            </a:r>
            <a:r>
              <a:rPr sz="1300" kern="0" spc="-10" dirty="0">
                <a:solidFill>
                  <a:srgbClr val="000000">
                    <a:alpha val="100000"/>
                  </a:srgbClr>
                </a:solidFill>
                <a:latin typeface="KaiTi"/>
                <a:ea typeface="KaiTi"/>
                <a:cs typeface="KaiTi"/>
              </a:rPr>
              <a:t>位</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504825" algn="l" rtl="0" eaLnBrk="0">
              <a:lnSpc>
                <a:spcPct val="89000"/>
              </a:lnSpc>
              <a:spcBef>
                <a:spcPts val="1420"/>
              </a:spcBef>
              <a:tabLst/>
            </a:pPr>
            <a:r>
              <a:rPr sz="1300" kern="0" spc="10" dirty="0">
                <a:solidFill>
                  <a:srgbClr val="000000">
                    <a:alpha val="100000"/>
                  </a:srgbClr>
                </a:solidFill>
                <a:latin typeface="KaiTi"/>
                <a:ea typeface="KaiTi"/>
                <a:cs typeface="KaiTi"/>
              </a:rPr>
              <a:t>社会机构代码：</a:t>
            </a:r>
            <a:endParaRPr sz="1300" dirty="0">
              <a:latin typeface="KaiTi"/>
              <a:ea typeface="KaiTi"/>
              <a:cs typeface="KaiTi"/>
            </a:endParaRPr>
          </a:p>
          <a:p>
            <a:pPr algn="l" rtl="0" eaLnBrk="0">
              <a:lnSpc>
                <a:spcPct val="105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algn="l" rtl="0" eaLnBrk="0">
              <a:lnSpc>
                <a:spcPct val="106000"/>
              </a:lnSpc>
              <a:tabLst/>
            </a:pPr>
            <a:endParaRPr sz="1000" dirty="0">
              <a:latin typeface="Arial"/>
              <a:ea typeface="Arial"/>
              <a:cs typeface="Arial"/>
            </a:endParaRPr>
          </a:p>
          <a:p>
            <a:pPr marL="343534" algn="l" rtl="0" eaLnBrk="0">
              <a:lnSpc>
                <a:spcPct val="89000"/>
              </a:lnSpc>
              <a:spcBef>
                <a:spcPts val="400"/>
              </a:spcBef>
              <a:tabLst/>
            </a:pPr>
            <a:r>
              <a:rPr sz="1300" kern="0" spc="-20" dirty="0">
                <a:solidFill>
                  <a:srgbClr val="000000">
                    <a:alpha val="100000"/>
                  </a:srgbClr>
                </a:solidFill>
                <a:latin typeface="FangSong"/>
                <a:ea typeface="FangSong"/>
                <a:cs typeface="FangSong"/>
              </a:rPr>
              <a:t>少数民族高层次骨干人才计划南疆高校教师专项（</a:t>
            </a:r>
            <a:r>
              <a:rPr sz="1300" kern="0" spc="-300" dirty="0">
                <a:solidFill>
                  <a:srgbClr val="000000">
                    <a:alpha val="100000"/>
                  </a:srgbClr>
                </a:solidFill>
                <a:latin typeface="FangSong"/>
                <a:ea typeface="FangSong"/>
                <a:cs typeface="FangSong"/>
              </a:rPr>
              <a:t> </a:t>
            </a:r>
            <a:r>
              <a:rPr sz="1300" kern="0" spc="-30" dirty="0">
                <a:solidFill>
                  <a:srgbClr val="000000">
                    <a:alpha val="100000"/>
                  </a:srgbClr>
                </a:solidFill>
                <a:latin typeface="FangSong"/>
                <a:ea typeface="FangSong"/>
                <a:cs typeface="FangSong"/>
              </a:rPr>
              <a:t>以下简称南疆高校教师专</a:t>
            </a:r>
            <a:endParaRPr sz="1300" dirty="0">
              <a:latin typeface="FangSong"/>
              <a:ea typeface="FangSong"/>
              <a:cs typeface="FangSong"/>
            </a:endParaRPr>
          </a:p>
          <a:p>
            <a:pPr marL="16509" algn="l" rtl="0" eaLnBrk="0">
              <a:lnSpc>
                <a:spcPct val="181000"/>
              </a:lnSpc>
              <a:spcBef>
                <a:spcPts val="52"/>
              </a:spcBef>
              <a:tabLst/>
            </a:pPr>
            <a:r>
              <a:rPr sz="1300" kern="0" spc="0" dirty="0">
                <a:solidFill>
                  <a:srgbClr val="000000">
                    <a:alpha val="100000"/>
                  </a:srgbClr>
                </a:solidFill>
                <a:latin typeface="FangSong"/>
                <a:ea typeface="FangSong"/>
                <a:cs typeface="FangSong"/>
              </a:rPr>
              <a:t>项</a:t>
            </a:r>
            <a:r>
              <a:rPr sz="1300" kern="0" spc="-380" dirty="0">
                <a:solidFill>
                  <a:srgbClr val="000000">
                    <a:alpha val="100000"/>
                  </a:srgbClr>
                </a:solidFill>
                <a:latin typeface="FangSong"/>
                <a:ea typeface="FangSong"/>
                <a:cs typeface="FangSong"/>
              </a:rPr>
              <a:t>），</a:t>
            </a:r>
            <a:r>
              <a:rPr sz="1300" kern="0" spc="-29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旨在为新疆维吾尔自治区南疆地区（包括阿克苏地区、喀什地区</a:t>
            </a:r>
            <a:r>
              <a:rPr sz="1300" kern="0" spc="-10" dirty="0">
                <a:solidFill>
                  <a:srgbClr val="000000">
                    <a:alpha val="100000"/>
                  </a:srgbClr>
                </a:solidFill>
                <a:latin typeface="FangSong"/>
                <a:ea typeface="FangSong"/>
                <a:cs typeface="FangSong"/>
              </a:rPr>
              <a:t>、和田地</a:t>
            </a:r>
            <a:r>
              <a:rPr sz="1300" kern="0" spc="-10" dirty="0">
                <a:solidFill>
                  <a:srgbClr val="000000">
                    <a:alpha val="100000"/>
                  </a:srgbClr>
                </a:solidFill>
                <a:latin typeface="FangSong"/>
                <a:ea typeface="FangSong"/>
                <a:cs typeface="FangSong"/>
              </a:rPr>
              <a:t>区、巴音郭楞蒙古自治州、克孜勒苏柯尔克孜自治州；兵</a:t>
            </a:r>
            <a:r>
              <a:rPr sz="1300" kern="0" spc="-20" dirty="0">
                <a:solidFill>
                  <a:srgbClr val="000000">
                    <a:alpha val="100000"/>
                  </a:srgbClr>
                </a:solidFill>
                <a:latin typeface="FangSong"/>
                <a:ea typeface="FangSong"/>
                <a:cs typeface="FangSong"/>
              </a:rPr>
              <a:t>团第一师、第二师、第</a:t>
            </a:r>
            <a:r>
              <a:rPr sz="1300" kern="0" spc="-10" dirty="0">
                <a:solidFill>
                  <a:srgbClr val="000000">
                    <a:alpha val="100000"/>
                  </a:srgbClr>
                </a:solidFill>
                <a:latin typeface="FangSong"/>
                <a:ea typeface="FangSong"/>
                <a:cs typeface="FangSong"/>
              </a:rPr>
              <a:t>三师、第十四师、兵地融合发展草湖项目区）高校培养优秀</a:t>
            </a:r>
            <a:r>
              <a:rPr sz="1300" kern="0" spc="-20" dirty="0">
                <a:solidFill>
                  <a:srgbClr val="000000">
                    <a:alpha val="100000"/>
                  </a:srgbClr>
                </a:solidFill>
                <a:latin typeface="FangSong"/>
                <a:ea typeface="FangSong"/>
                <a:cs typeface="FangSong"/>
              </a:rPr>
              <a:t>师资，鼓励优秀人才</a:t>
            </a:r>
            <a:r>
              <a:rPr sz="1300" kern="0" spc="-10" dirty="0">
                <a:solidFill>
                  <a:srgbClr val="000000">
                    <a:alpha val="100000"/>
                  </a:srgbClr>
                </a:solidFill>
                <a:latin typeface="FangSong"/>
                <a:ea typeface="FangSong"/>
                <a:cs typeface="FangSong"/>
              </a:rPr>
              <a:t>在南疆地区高校从教。根据相关法律法规及少数民族高层次</a:t>
            </a:r>
            <a:r>
              <a:rPr sz="1300" kern="0" spc="-20" dirty="0">
                <a:solidFill>
                  <a:srgbClr val="000000">
                    <a:alpha val="100000"/>
                  </a:srgbClr>
                </a:solidFill>
                <a:latin typeface="FangSong"/>
                <a:ea typeface="FangSong"/>
                <a:cs typeface="FangSong"/>
              </a:rPr>
              <a:t>骨干人才研究生招生</a:t>
            </a:r>
            <a:r>
              <a:rPr sz="1300" kern="0" spc="0" dirty="0">
                <a:solidFill>
                  <a:srgbClr val="000000">
                    <a:alpha val="100000"/>
                  </a:srgbClr>
                </a:solidFill>
                <a:latin typeface="FangSong"/>
                <a:ea typeface="FangSong"/>
                <a:cs typeface="FangSong"/>
              </a:rPr>
              <a:t>计划实施政策，制订本协议，甲、乙、丙、丁四方共同遵守。</a:t>
            </a:r>
            <a:endParaRPr sz="1300" dirty="0">
              <a:latin typeface="FangSong"/>
              <a:ea typeface="FangSong"/>
              <a:cs typeface="FangSong"/>
            </a:endParaRPr>
          </a:p>
          <a:p>
            <a:pPr marL="346709" algn="l" rtl="0" eaLnBrk="0">
              <a:lnSpc>
                <a:spcPct val="91000"/>
              </a:lnSpc>
              <a:spcBef>
                <a:spcPts val="1234"/>
              </a:spcBef>
              <a:tabLst/>
            </a:pPr>
            <a:r>
              <a:rPr sz="1300" kern="0" spc="0" dirty="0">
                <a:solidFill>
                  <a:srgbClr val="000000">
                    <a:alpha val="100000"/>
                  </a:srgbClr>
                </a:solidFill>
                <a:latin typeface="SimHei"/>
                <a:ea typeface="SimHei"/>
                <a:cs typeface="SimHei"/>
              </a:rPr>
              <a:t>一、协议签订前提</a:t>
            </a:r>
            <a:endParaRPr sz="1300" dirty="0">
              <a:latin typeface="SimHei"/>
              <a:ea typeface="SimHei"/>
              <a:cs typeface="SimHei"/>
            </a:endParaRPr>
          </a:p>
          <a:p>
            <a:pPr marL="12700" indent="338454" algn="l" rtl="0" eaLnBrk="0">
              <a:lnSpc>
                <a:spcPct val="185000"/>
              </a:lnSpc>
              <a:spcBef>
                <a:spcPts val="28"/>
              </a:spcBef>
              <a:tabLst/>
            </a:pPr>
            <a:r>
              <a:rPr sz="1300" kern="0" spc="-10" dirty="0">
                <a:solidFill>
                  <a:srgbClr val="000000">
                    <a:alpha val="100000"/>
                  </a:srgbClr>
                </a:solidFill>
                <a:latin typeface="FangSong"/>
                <a:ea typeface="FangSong"/>
                <a:cs typeface="FangSong"/>
              </a:rPr>
              <a:t>丙方具有南疆教师专项报考资格，了解相</a:t>
            </a:r>
            <a:r>
              <a:rPr sz="1300" kern="0" spc="-20" dirty="0">
                <a:solidFill>
                  <a:srgbClr val="000000">
                    <a:alpha val="100000"/>
                  </a:srgbClr>
                </a:solidFill>
                <a:latin typeface="FangSong"/>
                <a:ea typeface="FangSong"/>
                <a:cs typeface="FangSong"/>
              </a:rPr>
              <a:t>关政策，有志于在南疆地区高校从</a:t>
            </a:r>
            <a:r>
              <a:rPr sz="1300" kern="0" spc="-10" dirty="0">
                <a:solidFill>
                  <a:srgbClr val="000000">
                    <a:alpha val="100000"/>
                  </a:srgbClr>
                </a:solidFill>
                <a:latin typeface="FangSong"/>
                <a:ea typeface="FangSong"/>
                <a:cs typeface="FangSong"/>
              </a:rPr>
              <a:t>教，自愿报考南疆高校教师专项。经乙方审核，丁方同意，甲方</a:t>
            </a:r>
            <a:r>
              <a:rPr sz="1300" kern="0" spc="-20" dirty="0">
                <a:solidFill>
                  <a:srgbClr val="000000">
                    <a:alpha val="100000"/>
                  </a:srgbClr>
                </a:solidFill>
                <a:latin typeface="FangSong"/>
                <a:ea typeface="FangSong"/>
                <a:cs typeface="FangSong"/>
              </a:rPr>
              <a:t>确认丙方符合报</a:t>
            </a:r>
            <a:r>
              <a:rPr sz="1300" kern="0" spc="10" dirty="0">
                <a:solidFill>
                  <a:srgbClr val="000000">
                    <a:alpha val="100000"/>
                  </a:srgbClr>
                </a:solidFill>
                <a:latin typeface="FangSong"/>
                <a:ea typeface="FangSong"/>
                <a:cs typeface="FangSong"/>
              </a:rPr>
              <a:t>考条件。甲方按照研究生招生录取有关规</a:t>
            </a:r>
            <a:r>
              <a:rPr sz="1300" kern="0" spc="0" dirty="0">
                <a:solidFill>
                  <a:srgbClr val="000000">
                    <a:alpha val="100000"/>
                  </a:srgbClr>
                </a:solidFill>
                <a:latin typeface="FangSong"/>
                <a:ea typeface="FangSong"/>
                <a:cs typeface="FangSong"/>
              </a:rPr>
              <a:t>定，录取丙方为本校</a:t>
            </a:r>
            <a:r>
              <a:rPr sz="1300" u="sng" kern="0" spc="140" dirty="0">
                <a:solidFill>
                  <a:srgbClr val="000000">
                    <a:alpha val="100000"/>
                  </a:srgbClr>
                </a:solidFill>
                <a:latin typeface="FangSong"/>
                <a:ea typeface="FangSong"/>
                <a:cs typeface="FangSong"/>
              </a:rPr>
              <a:t>    </a:t>
            </a:r>
            <a:r>
              <a:rPr sz="1300" kern="0" spc="-51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学院（系、</a:t>
            </a:r>
            <a:r>
              <a:rPr sz="1300" kern="0" spc="0" dirty="0">
                <a:solidFill>
                  <a:srgbClr val="000000">
                    <a:alpha val="100000"/>
                  </a:srgbClr>
                </a:solidFill>
                <a:latin typeface="FangSong"/>
                <a:ea typeface="FangSong"/>
                <a:cs typeface="FangSong"/>
              </a:rPr>
              <a:t>部、所）年</a:t>
            </a:r>
            <a:r>
              <a:rPr sz="1300" u="sng" kern="0" spc="70" dirty="0">
                <a:solidFill>
                  <a:srgbClr val="000000">
                    <a:alpha val="100000"/>
                  </a:srgbClr>
                </a:solidFill>
                <a:latin typeface="FangSong"/>
                <a:ea typeface="FangSong"/>
                <a:cs typeface="FangSong"/>
              </a:rPr>
              <a:t>       </a:t>
            </a:r>
            <a:r>
              <a:rPr sz="1300" kern="0" spc="-49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专业</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全日制</a:t>
            </a:r>
            <a:r>
              <a:rPr sz="1300" kern="0" spc="0" dirty="0">
                <a:solidFill>
                  <a:srgbClr val="000000">
                    <a:alpha val="100000"/>
                  </a:srgbClr>
                </a:solidFill>
                <a:latin typeface="Times New Roman"/>
                <a:ea typeface="Times New Roman"/>
                <a:cs typeface="Times New Roman"/>
              </a:rPr>
              <a:t>/□</a:t>
            </a:r>
            <a:r>
              <a:rPr sz="1300" kern="0" spc="-240" dirty="0">
                <a:solidFill>
                  <a:srgbClr val="000000">
                    <a:alpha val="100000"/>
                  </a:srgbClr>
                </a:solidFill>
                <a:latin typeface="Times New Roman"/>
                <a:ea typeface="Times New Roman"/>
                <a:cs typeface="Times New Roman"/>
              </a:rPr>
              <a:t> </a:t>
            </a:r>
            <a:r>
              <a:rPr sz="1300" kern="0" spc="0" dirty="0">
                <a:solidFill>
                  <a:srgbClr val="000000">
                    <a:alpha val="100000"/>
                  </a:srgbClr>
                </a:solidFill>
                <a:latin typeface="FangSong"/>
                <a:ea typeface="FangSong"/>
                <a:cs typeface="FangSong"/>
              </a:rPr>
              <a:t>非全日制</a:t>
            </a:r>
            <a:r>
              <a:rPr sz="1300" kern="0" spc="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硕士</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博士研</a:t>
            </a:r>
            <a:r>
              <a:rPr sz="1300" kern="0" spc="-10" dirty="0">
                <a:solidFill>
                  <a:srgbClr val="000000">
                    <a:alpha val="100000"/>
                  </a:srgbClr>
                </a:solidFill>
                <a:latin typeface="FangSong"/>
                <a:ea typeface="FangSong"/>
                <a:cs typeface="FangSong"/>
              </a:rPr>
              <a:t>究生。</a:t>
            </a:r>
            <a:endParaRPr sz="1300" dirty="0">
              <a:latin typeface="FangSong"/>
              <a:ea typeface="FangSong"/>
              <a:cs typeface="FangSong"/>
            </a:endParaRPr>
          </a:p>
        </p:txBody>
      </p:sp>
      <p:sp>
        <p:nvSpPr>
          <p:cNvPr id="68" name="textbox 68"/>
          <p:cNvSpPr/>
          <p:nvPr/>
        </p:nvSpPr>
        <p:spPr>
          <a:xfrm>
            <a:off x="88653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—14—</a:t>
            </a:r>
            <a:endParaRPr sz="1300" dirty="0">
              <a:latin typeface="Times New Roman"/>
              <a:ea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70"/>
          <p:cNvSpPr/>
          <p:nvPr/>
        </p:nvSpPr>
        <p:spPr>
          <a:xfrm>
            <a:off x="892051" y="1198704"/>
            <a:ext cx="5758179" cy="8402955"/>
          </a:xfrm>
          <a:prstGeom prst="rect">
            <a:avLst/>
          </a:prstGeom>
          <a:noFill/>
          <a:ln w="0" cap="flat">
            <a:noFill/>
            <a:prstDash val="solid"/>
            <a:miter lim="0"/>
          </a:ln>
        </p:spPr>
        <p:txBody>
          <a:bodyPr vert="horz" wrap="square" lIns="0" tIns="0" rIns="0" bIns="0"/>
          <a:lstStyle/>
          <a:p>
            <a:pPr algn="l" rtl="0" eaLnBrk="0">
              <a:lnSpc>
                <a:spcPct val="84602"/>
              </a:lnSpc>
              <a:tabLst/>
            </a:pPr>
            <a:endParaRPr sz="100" dirty="0">
              <a:latin typeface="Arial"/>
              <a:ea typeface="Arial"/>
              <a:cs typeface="Arial"/>
            </a:endParaRPr>
          </a:p>
          <a:p>
            <a:pPr marL="347345" algn="l" rtl="0" eaLnBrk="0">
              <a:lnSpc>
                <a:spcPct val="91000"/>
              </a:lnSpc>
              <a:tabLst/>
            </a:pPr>
            <a:r>
              <a:rPr sz="1300" kern="0" spc="0" dirty="0">
                <a:solidFill>
                  <a:srgbClr val="000000">
                    <a:alpha val="100000"/>
                  </a:srgbClr>
                </a:solidFill>
                <a:latin typeface="SimHei"/>
                <a:ea typeface="SimHei"/>
                <a:cs typeface="SimHei"/>
              </a:rPr>
              <a:t>二、甲方的权利义务</a:t>
            </a:r>
            <a:endParaRPr sz="1300" dirty="0">
              <a:latin typeface="SimHei"/>
              <a:ea typeface="SimHei"/>
              <a:cs typeface="SimHei"/>
            </a:endParaRPr>
          </a:p>
          <a:p>
            <a:pPr marL="358140" algn="l" rtl="0" eaLnBrk="0">
              <a:lnSpc>
                <a:spcPts val="1836"/>
              </a:lnSpc>
              <a:spcBef>
                <a:spcPts val="1169"/>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按照为南疆地</a:t>
            </a:r>
            <a:r>
              <a:rPr sz="1300" kern="0" spc="10" dirty="0">
                <a:solidFill>
                  <a:srgbClr val="000000">
                    <a:alpha val="100000"/>
                  </a:srgbClr>
                </a:solidFill>
                <a:latin typeface="FangSong"/>
                <a:ea typeface="FangSong"/>
                <a:cs typeface="FangSong"/>
              </a:rPr>
              <a:t>区高校培养优秀师资的目标，制订培养方案，提供优良的</a:t>
            </a:r>
            <a:endParaRPr sz="1300" dirty="0">
              <a:latin typeface="FangSong"/>
              <a:ea typeface="FangSong"/>
              <a:cs typeface="FangSong"/>
            </a:endParaRPr>
          </a:p>
          <a:p>
            <a:pPr marL="15240" algn="l" rtl="0" eaLnBrk="0">
              <a:lnSpc>
                <a:spcPts val="2575"/>
              </a:lnSpc>
              <a:tabLst/>
            </a:pPr>
            <a:r>
              <a:rPr sz="1300" kern="0" spc="0" dirty="0">
                <a:solidFill>
                  <a:srgbClr val="000000">
                    <a:alpha val="100000"/>
                  </a:srgbClr>
                </a:solidFill>
                <a:latin typeface="FangSong"/>
                <a:ea typeface="FangSong"/>
                <a:cs typeface="FangSong"/>
              </a:rPr>
              <a:t>教育教学条件，加强对丙方的教育培养。</a:t>
            </a:r>
            <a:endParaRPr sz="1300" dirty="0">
              <a:latin typeface="FangSong"/>
              <a:ea typeface="FangSong"/>
              <a:cs typeface="FangSong"/>
            </a:endParaRPr>
          </a:p>
          <a:p>
            <a:pPr marL="340995" algn="l" rtl="0" eaLnBrk="0">
              <a:lnSpc>
                <a:spcPts val="1836"/>
              </a:lnSpc>
              <a:spcBef>
                <a:spcPts val="1192"/>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按研究生学籍管理规定及时办理丙方入学手续</a:t>
            </a:r>
            <a:r>
              <a:rPr sz="1300" kern="0" spc="10" dirty="0">
                <a:solidFill>
                  <a:srgbClr val="000000">
                    <a:alpha val="100000"/>
                  </a:srgbClr>
                </a:solidFill>
                <a:latin typeface="FangSong"/>
                <a:ea typeface="FangSong"/>
                <a:cs typeface="FangSong"/>
              </a:rPr>
              <a:t>并注册学籍，按《普通高</a:t>
            </a:r>
            <a:endParaRPr sz="1300" dirty="0">
              <a:latin typeface="FangSong"/>
              <a:ea typeface="FangSong"/>
              <a:cs typeface="FangSong"/>
            </a:endParaRPr>
          </a:p>
          <a:p>
            <a:pPr marL="23495" algn="l" rtl="0" eaLnBrk="0">
              <a:lnSpc>
                <a:spcPts val="2575"/>
              </a:lnSpc>
              <a:tabLst/>
            </a:pPr>
            <a:r>
              <a:rPr sz="1300" kern="0" spc="0" dirty="0">
                <a:solidFill>
                  <a:srgbClr val="000000">
                    <a:alpha val="100000"/>
                  </a:srgbClr>
                </a:solidFill>
                <a:latin typeface="FangSong"/>
                <a:ea typeface="FangSong"/>
                <a:cs typeface="FangSong"/>
              </a:rPr>
              <a:t>等学校学生管理规定》等要求做好丙方学习期间的管理工作。</a:t>
            </a:r>
            <a:endParaRPr sz="1300" dirty="0">
              <a:latin typeface="FangSong"/>
              <a:ea typeface="FangSong"/>
              <a:cs typeface="FangSong"/>
            </a:endParaRPr>
          </a:p>
          <a:p>
            <a:pPr marL="24765" indent="319404" algn="l" rtl="0" eaLnBrk="0">
              <a:lnSpc>
                <a:spcPct val="179000"/>
              </a:lnSpc>
              <a:spcBef>
                <a:spcPts val="188"/>
              </a:spcBef>
              <a:tabLst/>
            </a:pPr>
            <a:r>
              <a:rPr sz="1300" kern="0" spc="10" dirty="0">
                <a:solidFill>
                  <a:srgbClr val="000000">
                    <a:alpha val="100000"/>
                  </a:srgbClr>
                </a:solidFill>
                <a:latin typeface="Times New Roman"/>
                <a:ea typeface="Times New Roman"/>
                <a:cs typeface="Times New Roman"/>
              </a:rPr>
              <a:t>3.</a:t>
            </a:r>
            <a:r>
              <a:rPr sz="1300" kern="0" spc="110" dirty="0">
                <a:solidFill>
                  <a:srgbClr val="000000">
                    <a:alpha val="100000"/>
                  </a:srgbClr>
                </a:solidFill>
                <a:latin typeface="Times New Roman"/>
                <a:ea typeface="Times New Roman"/>
                <a:cs typeface="Times New Roman"/>
              </a:rPr>
              <a:t>  </a:t>
            </a:r>
            <a:r>
              <a:rPr sz="1300" kern="0" spc="10" dirty="0">
                <a:solidFill>
                  <a:srgbClr val="000000">
                    <a:alpha val="100000"/>
                  </a:srgbClr>
                </a:solidFill>
                <a:latin typeface="FangSong"/>
                <a:ea typeface="FangSong"/>
                <a:cs typeface="FangSong"/>
              </a:rPr>
              <a:t>甲方在丙方学习期满、符合毕业条件后，准予丙方毕业。丙方符合相</a:t>
            </a:r>
            <a:r>
              <a:rPr sz="1300" kern="0" spc="0" dirty="0">
                <a:solidFill>
                  <a:srgbClr val="000000">
                    <a:alpha val="100000"/>
                  </a:srgbClr>
                </a:solidFill>
                <a:latin typeface="FangSong"/>
                <a:ea typeface="FangSong"/>
                <a:cs typeface="FangSong"/>
              </a:rPr>
              <a:t>应</a:t>
            </a:r>
            <a:r>
              <a:rPr sz="1300" kern="0" spc="-10" dirty="0">
                <a:solidFill>
                  <a:srgbClr val="000000">
                    <a:alpha val="100000"/>
                  </a:srgbClr>
                </a:solidFill>
                <a:latin typeface="FangSong"/>
                <a:ea typeface="FangSong"/>
                <a:cs typeface="FangSong"/>
              </a:rPr>
              <a:t>学位授予条件，甲方授予相应学位。丙方毕</a:t>
            </a:r>
            <a:r>
              <a:rPr sz="1300" kern="0" spc="-20" dirty="0">
                <a:solidFill>
                  <a:srgbClr val="000000">
                    <a:alpha val="100000"/>
                  </a:srgbClr>
                </a:solidFill>
                <a:latin typeface="FangSong"/>
                <a:ea typeface="FangSong"/>
                <a:cs typeface="FangSong"/>
              </a:rPr>
              <a:t>业后，甲方将丙方毕业证书、学位证</a:t>
            </a:r>
            <a:r>
              <a:rPr sz="1300" kern="0" spc="0" dirty="0">
                <a:solidFill>
                  <a:srgbClr val="000000">
                    <a:alpha val="100000"/>
                  </a:srgbClr>
                </a:solidFill>
                <a:latin typeface="FangSong"/>
                <a:ea typeface="FangSong"/>
                <a:cs typeface="FangSong"/>
              </a:rPr>
              <a:t>书及就读期间档案等集中寄送</a:t>
            </a:r>
            <a:r>
              <a:rPr sz="1300" kern="0" spc="-10" dirty="0">
                <a:solidFill>
                  <a:srgbClr val="000000">
                    <a:alpha val="100000"/>
                  </a:srgbClr>
                </a:solidFill>
                <a:latin typeface="FangSong"/>
                <a:ea typeface="FangSong"/>
                <a:cs typeface="FangSong"/>
              </a:rPr>
              <a:t>丁方。</a:t>
            </a:r>
            <a:endParaRPr sz="1300" dirty="0">
              <a:latin typeface="FangSong"/>
              <a:ea typeface="FangSong"/>
              <a:cs typeface="FangSong"/>
            </a:endParaRPr>
          </a:p>
          <a:p>
            <a:pPr marL="23495" indent="316229" algn="l" rtl="0" eaLnBrk="0">
              <a:lnSpc>
                <a:spcPct val="171000"/>
              </a:lnSpc>
              <a:spcBef>
                <a:spcPts val="237"/>
              </a:spcBef>
              <a:tabLst/>
            </a:pPr>
            <a:r>
              <a:rPr sz="1300" kern="0" spc="10" dirty="0">
                <a:solidFill>
                  <a:srgbClr val="000000">
                    <a:alpha val="100000"/>
                  </a:srgbClr>
                </a:solidFill>
                <a:latin typeface="Times New Roman"/>
                <a:ea typeface="Times New Roman"/>
                <a:cs typeface="Times New Roman"/>
              </a:rPr>
              <a:t>4.</a:t>
            </a:r>
            <a:r>
              <a:rPr sz="1300" kern="0" spc="120" dirty="0">
                <a:solidFill>
                  <a:srgbClr val="000000">
                    <a:alpha val="100000"/>
                  </a:srgbClr>
                </a:solidFill>
                <a:latin typeface="Times New Roman"/>
                <a:ea typeface="Times New Roman"/>
                <a:cs typeface="Times New Roman"/>
              </a:rPr>
              <a:t>  </a:t>
            </a:r>
            <a:r>
              <a:rPr sz="1300" kern="0" spc="10" dirty="0">
                <a:solidFill>
                  <a:srgbClr val="000000">
                    <a:alpha val="100000"/>
                  </a:srgbClr>
                </a:solidFill>
                <a:latin typeface="FangSong"/>
                <a:ea typeface="FangSong"/>
                <a:cs typeface="FangSong"/>
              </a:rPr>
              <a:t>甲方负责落实丙方毕业去向至丁方，按有关规定配合将丙方党团组织关</a:t>
            </a:r>
            <a:r>
              <a:rPr sz="1300" kern="0" spc="-10" dirty="0">
                <a:solidFill>
                  <a:srgbClr val="000000">
                    <a:alpha val="100000"/>
                  </a:srgbClr>
                </a:solidFill>
                <a:latin typeface="FangSong"/>
                <a:ea typeface="FangSong"/>
                <a:cs typeface="FangSong"/>
              </a:rPr>
              <a:t>系等转回丁方。</a:t>
            </a:r>
            <a:endParaRPr sz="1300" dirty="0">
              <a:latin typeface="FangSong"/>
              <a:ea typeface="FangSong"/>
              <a:cs typeface="FangSong"/>
            </a:endParaRPr>
          </a:p>
          <a:p>
            <a:pPr marL="347979" algn="l" rtl="0" eaLnBrk="0">
              <a:lnSpc>
                <a:spcPct val="91000"/>
              </a:lnSpc>
              <a:spcBef>
                <a:spcPts val="1266"/>
              </a:spcBef>
              <a:tabLst/>
            </a:pPr>
            <a:r>
              <a:rPr sz="1300" kern="0" spc="0" dirty="0">
                <a:solidFill>
                  <a:srgbClr val="000000">
                    <a:alpha val="100000"/>
                  </a:srgbClr>
                </a:solidFill>
                <a:latin typeface="SimHei"/>
                <a:ea typeface="SimHei"/>
                <a:cs typeface="SimHei"/>
              </a:rPr>
              <a:t>三、乙方的权利义务</a:t>
            </a:r>
            <a:endParaRPr sz="1300" dirty="0">
              <a:latin typeface="SimHei"/>
              <a:ea typeface="SimHei"/>
              <a:cs typeface="SimHei"/>
            </a:endParaRPr>
          </a:p>
          <a:p>
            <a:pPr marL="358140" algn="l" rtl="0" eaLnBrk="0">
              <a:lnSpc>
                <a:spcPts val="1836"/>
              </a:lnSpc>
              <a:spcBef>
                <a:spcPts val="1169"/>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新疆维吾尔自</a:t>
            </a:r>
            <a:r>
              <a:rPr sz="1300" kern="0" spc="10" dirty="0">
                <a:solidFill>
                  <a:srgbClr val="000000">
                    <a:alpha val="100000"/>
                  </a:srgbClr>
                </a:solidFill>
                <a:latin typeface="FangSong"/>
                <a:ea typeface="FangSong"/>
                <a:cs typeface="FangSong"/>
              </a:rPr>
              <a:t>治区教育厅、新疆生产建设兵团教育局统筹南疆地区高校</a:t>
            </a:r>
            <a:endParaRPr sz="1300" dirty="0">
              <a:latin typeface="FangSong"/>
              <a:ea typeface="FangSong"/>
              <a:cs typeface="FangSong"/>
            </a:endParaRPr>
          </a:p>
          <a:p>
            <a:pPr marL="29844" algn="l" rtl="0" eaLnBrk="0">
              <a:lnSpc>
                <a:spcPts val="2563"/>
              </a:lnSpc>
              <a:tabLst/>
            </a:pPr>
            <a:r>
              <a:rPr sz="1300" kern="0" spc="0" dirty="0">
                <a:solidFill>
                  <a:srgbClr val="000000">
                    <a:alpha val="100000"/>
                  </a:srgbClr>
                </a:solidFill>
                <a:latin typeface="FangSong"/>
                <a:ea typeface="FangSong"/>
                <a:cs typeface="FangSong"/>
              </a:rPr>
              <a:t>师资队伍建设需求，按照属地原则履行乙</a:t>
            </a:r>
            <a:r>
              <a:rPr sz="1300" kern="0" spc="-10" dirty="0">
                <a:solidFill>
                  <a:srgbClr val="000000">
                    <a:alpha val="100000"/>
                  </a:srgbClr>
                </a:solidFill>
                <a:latin typeface="FangSong"/>
                <a:ea typeface="FangSong"/>
                <a:cs typeface="FangSong"/>
              </a:rPr>
              <a:t>方权利义务。</a:t>
            </a:r>
            <a:endParaRPr sz="1300" dirty="0">
              <a:latin typeface="FangSong"/>
              <a:ea typeface="FangSong"/>
              <a:cs typeface="FangSong"/>
            </a:endParaRPr>
          </a:p>
          <a:p>
            <a:pPr marL="340995" algn="l" rtl="0" eaLnBrk="0">
              <a:lnSpc>
                <a:spcPts val="1836"/>
              </a:lnSpc>
              <a:spcBef>
                <a:spcPts val="1192"/>
              </a:spcBef>
              <a:tabLst/>
            </a:pPr>
            <a:r>
              <a:rPr sz="1300" kern="0" spc="0" dirty="0">
                <a:solidFill>
                  <a:srgbClr val="000000">
                    <a:alpha val="100000"/>
                  </a:srgbClr>
                </a:solidFill>
                <a:latin typeface="Times New Roman"/>
                <a:ea typeface="Times New Roman"/>
                <a:cs typeface="Times New Roman"/>
              </a:rPr>
              <a:t>2.</a:t>
            </a:r>
            <a:r>
              <a:rPr sz="1300" kern="0" spc="100" dirty="0">
                <a:solidFill>
                  <a:srgbClr val="000000">
                    <a:alpha val="100000"/>
                  </a:srgbClr>
                </a:solidFill>
                <a:latin typeface="Times New Roman"/>
                <a:ea typeface="Times New Roman"/>
                <a:cs typeface="Times New Roman"/>
              </a:rPr>
              <a:t>  </a:t>
            </a:r>
            <a:r>
              <a:rPr sz="1300" kern="0" spc="0" dirty="0">
                <a:solidFill>
                  <a:srgbClr val="000000">
                    <a:alpha val="100000"/>
                  </a:srgbClr>
                </a:solidFill>
                <a:latin typeface="FangSong"/>
                <a:ea typeface="FangSong"/>
                <a:cs typeface="FangSong"/>
              </a:rPr>
              <a:t>乙方根据南疆高</a:t>
            </a:r>
            <a:r>
              <a:rPr sz="1300" kern="0" spc="-10" dirty="0">
                <a:solidFill>
                  <a:srgbClr val="000000">
                    <a:alpha val="100000"/>
                  </a:srgbClr>
                </a:solidFill>
                <a:latin typeface="FangSong"/>
                <a:ea typeface="FangSong"/>
                <a:cs typeface="FangSong"/>
              </a:rPr>
              <a:t>校建设需要统筹提出培养需求。</a:t>
            </a:r>
            <a:endParaRPr sz="1300" dirty="0">
              <a:latin typeface="FangSong"/>
              <a:ea typeface="FangSong"/>
              <a:cs typeface="FangSong"/>
            </a:endParaRPr>
          </a:p>
          <a:p>
            <a:pPr marL="354965" algn="l" rtl="0" eaLnBrk="0">
              <a:lnSpc>
                <a:spcPct val="91000"/>
              </a:lnSpc>
              <a:spcBef>
                <a:spcPts val="1179"/>
              </a:spcBef>
              <a:tabLst/>
            </a:pPr>
            <a:r>
              <a:rPr sz="1300" kern="0" spc="-10" dirty="0">
                <a:solidFill>
                  <a:srgbClr val="000000">
                    <a:alpha val="100000"/>
                  </a:srgbClr>
                </a:solidFill>
                <a:latin typeface="SimHei"/>
                <a:ea typeface="SimHei"/>
                <a:cs typeface="SimHei"/>
              </a:rPr>
              <a:t>四、丙方的权利义务</a:t>
            </a:r>
            <a:endParaRPr sz="1300" dirty="0">
              <a:latin typeface="SimHei"/>
              <a:ea typeface="SimHei"/>
              <a:cs typeface="SimHei"/>
            </a:endParaRPr>
          </a:p>
          <a:p>
            <a:pPr marL="12700" indent="345440" algn="l" rtl="0" eaLnBrk="0">
              <a:lnSpc>
                <a:spcPct val="181000"/>
              </a:lnSpc>
              <a:spcBef>
                <a:spcPts val="34"/>
              </a:spcBef>
              <a:tabLst/>
            </a:pPr>
            <a:r>
              <a:rPr sz="1300" kern="0" spc="10" dirty="0">
                <a:solidFill>
                  <a:srgbClr val="000000">
                    <a:alpha val="100000"/>
                  </a:srgbClr>
                </a:solidFill>
                <a:latin typeface="Times New Roman"/>
                <a:ea typeface="Times New Roman"/>
                <a:cs typeface="Times New Roman"/>
              </a:rPr>
              <a:t>1.  </a:t>
            </a:r>
            <a:r>
              <a:rPr sz="1300" kern="0" spc="10" dirty="0">
                <a:solidFill>
                  <a:srgbClr val="000000">
                    <a:alpha val="100000"/>
                  </a:srgbClr>
                </a:solidFill>
                <a:latin typeface="FangSong"/>
                <a:ea typeface="FangSong"/>
                <a:cs typeface="FangSong"/>
              </a:rPr>
              <a:t>丙方在校学习期间与普通类研究生招生计划录取研究生实行统一标准、</a:t>
            </a:r>
            <a:r>
              <a:rPr sz="1300" kern="0" spc="-10" dirty="0">
                <a:solidFill>
                  <a:srgbClr val="000000">
                    <a:alpha val="100000"/>
                  </a:srgbClr>
                </a:solidFill>
                <a:latin typeface="FangSong"/>
                <a:ea typeface="FangSong"/>
                <a:cs typeface="FangSong"/>
              </a:rPr>
              <a:t>统一要求、统一管理，修业年限、学业奖励等在校期间教育管理</a:t>
            </a:r>
            <a:r>
              <a:rPr sz="1300" kern="0" spc="-20" dirty="0">
                <a:solidFill>
                  <a:srgbClr val="000000">
                    <a:alpha val="100000"/>
                  </a:srgbClr>
                </a:solidFill>
                <a:latin typeface="FangSong"/>
                <a:ea typeface="FangSong"/>
                <a:cs typeface="FangSong"/>
              </a:rPr>
              <a:t>服务事项，与其</a:t>
            </a:r>
            <a:r>
              <a:rPr sz="1300" kern="0" spc="30" dirty="0">
                <a:solidFill>
                  <a:srgbClr val="000000">
                    <a:alpha val="100000"/>
                  </a:srgbClr>
                </a:solidFill>
                <a:latin typeface="FangSong"/>
                <a:ea typeface="FangSong"/>
                <a:cs typeface="FangSong"/>
              </a:rPr>
              <a:t>他普通类研究生招生计划录取研究生一致。丙方在校期</a:t>
            </a:r>
            <a:r>
              <a:rPr sz="1300" kern="0" spc="20" dirty="0">
                <a:solidFill>
                  <a:srgbClr val="000000">
                    <a:alpha val="100000"/>
                  </a:srgbClr>
                </a:solidFill>
                <a:latin typeface="FangSong"/>
                <a:ea typeface="FangSong"/>
                <a:cs typeface="FangSong"/>
              </a:rPr>
              <a:t>间教育管理服务各类事</a:t>
            </a:r>
            <a:r>
              <a:rPr sz="1300" kern="0" spc="-10" dirty="0">
                <a:solidFill>
                  <a:srgbClr val="000000">
                    <a:alpha val="100000"/>
                  </a:srgbClr>
                </a:solidFill>
                <a:latin typeface="FangSong"/>
                <a:ea typeface="FangSong"/>
                <a:cs typeface="FangSong"/>
              </a:rPr>
              <a:t>项，包括出国交换学习、学籍变动、学业奖助等，均按甲方有关</a:t>
            </a:r>
            <a:r>
              <a:rPr sz="1300" kern="0" spc="-20" dirty="0">
                <a:solidFill>
                  <a:srgbClr val="000000">
                    <a:alpha val="100000"/>
                  </a:srgbClr>
                </a:solidFill>
                <a:latin typeface="FangSong"/>
                <a:ea typeface="FangSong"/>
                <a:cs typeface="FangSong"/>
              </a:rPr>
              <a:t>规定执行。丙方</a:t>
            </a:r>
            <a:r>
              <a:rPr sz="1300" kern="0" spc="0" dirty="0">
                <a:solidFill>
                  <a:srgbClr val="000000">
                    <a:alpha val="100000"/>
                  </a:srgbClr>
                </a:solidFill>
                <a:latin typeface="FangSong"/>
                <a:ea typeface="FangSong"/>
                <a:cs typeface="FangSong"/>
              </a:rPr>
              <a:t>学习期间不得变更专业。</a:t>
            </a:r>
            <a:endParaRPr sz="1300" dirty="0">
              <a:latin typeface="FangSong"/>
              <a:ea typeface="FangSong"/>
              <a:cs typeface="FangSong"/>
            </a:endParaRPr>
          </a:p>
          <a:p>
            <a:pPr marL="17145" indent="323850" algn="l" rtl="0" eaLnBrk="0">
              <a:lnSpc>
                <a:spcPct val="171000"/>
              </a:lnSpc>
              <a:spcBef>
                <a:spcPts val="232"/>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丙方按国家及甲方相关规定缴纳学费、住宿费</a:t>
            </a:r>
            <a:r>
              <a:rPr sz="1300" kern="0" spc="10" dirty="0">
                <a:solidFill>
                  <a:srgbClr val="000000">
                    <a:alpha val="100000"/>
                  </a:srgbClr>
                </a:solidFill>
                <a:latin typeface="FangSong"/>
                <a:ea typeface="FangSong"/>
                <a:cs typeface="FangSong"/>
              </a:rPr>
              <a:t>等费用。丙方学习期间不</a:t>
            </a:r>
            <a:r>
              <a:rPr sz="1300" kern="0" spc="0" dirty="0">
                <a:solidFill>
                  <a:srgbClr val="000000">
                    <a:alpha val="100000"/>
                  </a:srgbClr>
                </a:solidFill>
                <a:latin typeface="FangSong"/>
                <a:ea typeface="FangSong"/>
                <a:cs typeface="FangSong"/>
              </a:rPr>
              <a:t>迁转户籍。丙方学习期间工资、福利保障等，按丁方规定执行。</a:t>
            </a:r>
            <a:endParaRPr sz="1300" dirty="0">
              <a:latin typeface="FangSong"/>
              <a:ea typeface="FangSong"/>
              <a:cs typeface="FangSong"/>
            </a:endParaRPr>
          </a:p>
          <a:p>
            <a:pPr marL="19684" indent="325120" algn="l" rtl="0" eaLnBrk="0">
              <a:lnSpc>
                <a:spcPct val="172000"/>
              </a:lnSpc>
              <a:spcBef>
                <a:spcPts val="253"/>
              </a:spcBef>
              <a:tabLst/>
            </a:pPr>
            <a:r>
              <a:rPr sz="1300" kern="0" spc="20" dirty="0">
                <a:solidFill>
                  <a:srgbClr val="000000">
                    <a:alpha val="100000"/>
                  </a:srgbClr>
                </a:solidFill>
                <a:latin typeface="Times New Roman"/>
                <a:ea typeface="Times New Roman"/>
                <a:cs typeface="Times New Roman"/>
              </a:rPr>
              <a:t>3.  </a:t>
            </a:r>
            <a:r>
              <a:rPr sz="1300" kern="0" spc="20" dirty="0">
                <a:solidFill>
                  <a:srgbClr val="000000">
                    <a:alpha val="100000"/>
                  </a:srgbClr>
                </a:solidFill>
                <a:latin typeface="FangSong"/>
                <a:ea typeface="FangSong"/>
                <a:cs typeface="FangSong"/>
              </a:rPr>
              <a:t>丙方在校期间，须严格遵守国家法律法</a:t>
            </a:r>
            <a:r>
              <a:rPr sz="1300" kern="0" spc="10" dirty="0">
                <a:solidFill>
                  <a:srgbClr val="000000">
                    <a:alpha val="100000"/>
                  </a:srgbClr>
                </a:solidFill>
                <a:latin typeface="FangSong"/>
                <a:ea typeface="FangSong"/>
                <a:cs typeface="FangSong"/>
              </a:rPr>
              <a:t>规及甲方各项规章制度，按时完</a:t>
            </a:r>
            <a:r>
              <a:rPr sz="1300" kern="0" spc="0" dirty="0">
                <a:solidFill>
                  <a:srgbClr val="000000">
                    <a:alpha val="100000"/>
                  </a:srgbClr>
                </a:solidFill>
                <a:latin typeface="FangSong"/>
                <a:ea typeface="FangSong"/>
                <a:cs typeface="FangSong"/>
              </a:rPr>
              <a:t>成学业，取得相应的学位证书和毕业证书。</a:t>
            </a:r>
            <a:endParaRPr sz="1300" dirty="0">
              <a:latin typeface="FangSong"/>
              <a:ea typeface="FangSong"/>
              <a:cs typeface="FangSong"/>
            </a:endParaRPr>
          </a:p>
        </p:txBody>
      </p:sp>
      <p:sp>
        <p:nvSpPr>
          <p:cNvPr id="72" name="textbox 72"/>
          <p:cNvSpPr/>
          <p:nvPr/>
        </p:nvSpPr>
        <p:spPr>
          <a:xfrm>
            <a:off x="611225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—15—</a:t>
            </a:r>
            <a:endParaRPr sz="1300" dirty="0">
              <a:latin typeface="Times New Roman"/>
              <a:ea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4"/>
          <p:cNvSpPr/>
          <p:nvPr/>
        </p:nvSpPr>
        <p:spPr>
          <a:xfrm>
            <a:off x="894896" y="1172565"/>
            <a:ext cx="5789929" cy="843788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337184" algn="l" rtl="0" eaLnBrk="0">
              <a:lnSpc>
                <a:spcPts val="1836"/>
              </a:lnSpc>
              <a:tabLst/>
            </a:pPr>
            <a:r>
              <a:rPr sz="1300" kern="0" spc="20" dirty="0">
                <a:solidFill>
                  <a:srgbClr val="000000">
                    <a:alpha val="100000"/>
                  </a:srgbClr>
                </a:solidFill>
                <a:latin typeface="Times New Roman"/>
                <a:ea typeface="Times New Roman"/>
                <a:cs typeface="Times New Roman"/>
              </a:rPr>
              <a:t>4.  </a:t>
            </a:r>
            <a:r>
              <a:rPr sz="1300" kern="0" spc="20" dirty="0">
                <a:solidFill>
                  <a:srgbClr val="000000">
                    <a:alpha val="100000"/>
                  </a:srgbClr>
                </a:solidFill>
                <a:latin typeface="FangSong"/>
                <a:ea typeface="FangSong"/>
                <a:cs typeface="FangSong"/>
              </a:rPr>
              <a:t>在丙方毕业时，丁方依据学校相关规定落实丙方</a:t>
            </a:r>
            <a:r>
              <a:rPr sz="1300" kern="0" spc="10" dirty="0">
                <a:solidFill>
                  <a:srgbClr val="000000">
                    <a:alpha val="100000"/>
                  </a:srgbClr>
                </a:solidFill>
                <a:latin typeface="FangSong"/>
                <a:ea typeface="FangSong"/>
                <a:cs typeface="FangSong"/>
              </a:rPr>
              <a:t>岗位。丙方毕业后，定</a:t>
            </a:r>
            <a:endParaRPr sz="1300" dirty="0">
              <a:latin typeface="FangSong"/>
              <a:ea typeface="FangSong"/>
              <a:cs typeface="FangSong"/>
            </a:endParaRPr>
          </a:p>
          <a:p>
            <a:pPr marL="33655" algn="l" rtl="0" eaLnBrk="0">
              <a:lnSpc>
                <a:spcPts val="2575"/>
              </a:lnSpc>
              <a:tabLst/>
            </a:pPr>
            <a:r>
              <a:rPr sz="1300" kern="0" spc="-20" dirty="0">
                <a:solidFill>
                  <a:srgbClr val="000000">
                    <a:alpha val="100000"/>
                  </a:srgbClr>
                </a:solidFill>
                <a:latin typeface="FangSong"/>
                <a:ea typeface="FangSong"/>
                <a:cs typeface="FangSong"/>
              </a:rPr>
              <a:t>向回丁方工作。</a:t>
            </a:r>
            <a:endParaRPr sz="1300" dirty="0">
              <a:latin typeface="FangSong"/>
              <a:ea typeface="FangSong"/>
              <a:cs typeface="FangSong"/>
            </a:endParaRPr>
          </a:p>
          <a:p>
            <a:pPr marL="342900" algn="l" rtl="0" eaLnBrk="0">
              <a:lnSpc>
                <a:spcPts val="1836"/>
              </a:lnSpc>
              <a:spcBef>
                <a:spcPts val="1192"/>
              </a:spcBef>
              <a:tabLst/>
            </a:pPr>
            <a:r>
              <a:rPr sz="1300" kern="0" spc="10" dirty="0">
                <a:solidFill>
                  <a:srgbClr val="000000">
                    <a:alpha val="100000"/>
                  </a:srgbClr>
                </a:solidFill>
                <a:latin typeface="Times New Roman"/>
                <a:ea typeface="Times New Roman"/>
                <a:cs typeface="Times New Roman"/>
              </a:rPr>
              <a:t>5.  </a:t>
            </a:r>
            <a:r>
              <a:rPr sz="1300" kern="0" spc="10" dirty="0">
                <a:solidFill>
                  <a:srgbClr val="000000">
                    <a:alpha val="100000"/>
                  </a:srgbClr>
                </a:solidFill>
                <a:latin typeface="FangSong"/>
                <a:ea typeface="FangSong"/>
                <a:cs typeface="FangSong"/>
              </a:rPr>
              <a:t>丙方毕业回南疆高</a:t>
            </a:r>
            <a:r>
              <a:rPr sz="1300" kern="0" spc="0" dirty="0">
                <a:solidFill>
                  <a:srgbClr val="000000">
                    <a:alpha val="100000"/>
                  </a:srgbClr>
                </a:solidFill>
                <a:latin typeface="FangSong"/>
                <a:ea typeface="FangSong"/>
                <a:cs typeface="FangSong"/>
              </a:rPr>
              <a:t>校工作的服务年限，硕士毕业生不得少于</a:t>
            </a:r>
            <a:r>
              <a:rPr sz="1300" kern="0" spc="-38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3 </a:t>
            </a:r>
            <a:r>
              <a:rPr sz="1300" kern="0" spc="0" dirty="0">
                <a:solidFill>
                  <a:srgbClr val="000000">
                    <a:alpha val="100000"/>
                  </a:srgbClr>
                </a:solidFill>
                <a:latin typeface="FangSong"/>
                <a:ea typeface="FangSong"/>
                <a:cs typeface="FangSong"/>
              </a:rPr>
              <a:t>年（含</a:t>
            </a:r>
            <a:r>
              <a:rPr sz="1300" kern="0" spc="-290" dirty="0">
                <a:solidFill>
                  <a:srgbClr val="000000">
                    <a:alpha val="100000"/>
                  </a:srgbClr>
                </a:solidFill>
                <a:latin typeface="FangSong"/>
                <a:ea typeface="FangSong"/>
                <a:cs typeface="FangSong"/>
              </a:rPr>
              <a:t>），</a:t>
            </a:r>
            <a:endParaRPr sz="1300" dirty="0">
              <a:latin typeface="FangSong"/>
              <a:ea typeface="FangSong"/>
              <a:cs typeface="FangSong"/>
            </a:endParaRPr>
          </a:p>
          <a:p>
            <a:pPr marL="14604" algn="l" rtl="0" eaLnBrk="0">
              <a:lnSpc>
                <a:spcPts val="2563"/>
              </a:lnSpc>
              <a:tabLst/>
            </a:pPr>
            <a:r>
              <a:rPr sz="1300" kern="0" spc="-30" dirty="0">
                <a:solidFill>
                  <a:srgbClr val="000000">
                    <a:alpha val="100000"/>
                  </a:srgbClr>
                </a:solidFill>
                <a:latin typeface="FangSong"/>
                <a:ea typeface="FangSong"/>
                <a:cs typeface="FangSong"/>
              </a:rPr>
              <a:t>博士毕业生不得少于</a:t>
            </a:r>
            <a:r>
              <a:rPr sz="1300" kern="0" spc="-360" dirty="0">
                <a:solidFill>
                  <a:srgbClr val="000000">
                    <a:alpha val="100000"/>
                  </a:srgbClr>
                </a:solidFill>
                <a:latin typeface="FangSong"/>
                <a:ea typeface="FangSong"/>
                <a:cs typeface="FangSong"/>
              </a:rPr>
              <a:t> </a:t>
            </a:r>
            <a:r>
              <a:rPr sz="1300" kern="0" spc="-30" dirty="0">
                <a:solidFill>
                  <a:srgbClr val="000000">
                    <a:alpha val="100000"/>
                  </a:srgbClr>
                </a:solidFill>
                <a:latin typeface="Times New Roman"/>
                <a:ea typeface="Times New Roman"/>
                <a:cs typeface="Times New Roman"/>
              </a:rPr>
              <a:t>5</a:t>
            </a:r>
            <a:r>
              <a:rPr sz="1300" kern="0" spc="-40" dirty="0">
                <a:solidFill>
                  <a:srgbClr val="000000">
                    <a:alpha val="100000"/>
                  </a:srgbClr>
                </a:solidFill>
                <a:latin typeface="Times New Roman"/>
                <a:ea typeface="Times New Roman"/>
                <a:cs typeface="Times New Roman"/>
              </a:rPr>
              <a:t> </a:t>
            </a:r>
            <a:r>
              <a:rPr sz="1300" kern="0" spc="-40" dirty="0">
                <a:solidFill>
                  <a:srgbClr val="000000">
                    <a:alpha val="100000"/>
                  </a:srgbClr>
                </a:solidFill>
                <a:latin typeface="FangSong"/>
                <a:ea typeface="FangSong"/>
                <a:cs typeface="FangSong"/>
              </a:rPr>
              <a:t>年（含）。</a:t>
            </a:r>
            <a:endParaRPr sz="1300" dirty="0">
              <a:latin typeface="FangSong"/>
              <a:ea typeface="FangSong"/>
              <a:cs typeface="FangSong"/>
            </a:endParaRPr>
          </a:p>
          <a:p>
            <a:pPr marL="346075" algn="l" rtl="0" eaLnBrk="0">
              <a:lnSpc>
                <a:spcPct val="91000"/>
              </a:lnSpc>
              <a:spcBef>
                <a:spcPts val="1411"/>
              </a:spcBef>
              <a:tabLst/>
            </a:pPr>
            <a:r>
              <a:rPr sz="1300" kern="0" spc="0" dirty="0">
                <a:solidFill>
                  <a:srgbClr val="000000">
                    <a:alpha val="100000"/>
                  </a:srgbClr>
                </a:solidFill>
                <a:latin typeface="SimHei"/>
                <a:ea typeface="SimHei"/>
                <a:cs typeface="SimHei"/>
              </a:rPr>
              <a:t>五、延长、终止事项</a:t>
            </a:r>
            <a:endParaRPr sz="1300" dirty="0">
              <a:latin typeface="SimHei"/>
              <a:ea typeface="SimHei"/>
              <a:cs typeface="SimHei"/>
            </a:endParaRPr>
          </a:p>
          <a:p>
            <a:pPr marL="15240" indent="339725" algn="l" rtl="0" eaLnBrk="0">
              <a:lnSpc>
                <a:spcPct val="179000"/>
              </a:lnSpc>
              <a:spcBef>
                <a:spcPts val="161"/>
              </a:spcBef>
              <a:tabLst/>
            </a:pPr>
            <a:r>
              <a:rPr sz="1300" kern="0" spc="10" dirty="0">
                <a:solidFill>
                  <a:srgbClr val="000000">
                    <a:alpha val="100000"/>
                  </a:srgbClr>
                </a:solidFill>
                <a:latin typeface="Times New Roman"/>
                <a:ea typeface="Times New Roman"/>
                <a:cs typeface="Times New Roman"/>
              </a:rPr>
              <a:t>1.  </a:t>
            </a:r>
            <a:r>
              <a:rPr sz="1300" kern="0" spc="10" dirty="0">
                <a:solidFill>
                  <a:srgbClr val="000000">
                    <a:alpha val="100000"/>
                  </a:srgbClr>
                </a:solidFill>
                <a:latin typeface="FangSong"/>
                <a:ea typeface="FangSong"/>
                <a:cs typeface="FangSong"/>
              </a:rPr>
              <a:t>学习期间如有应征入伍等特殊原因</a:t>
            </a:r>
            <a:r>
              <a:rPr sz="1300" kern="0" spc="0" dirty="0">
                <a:solidFill>
                  <a:srgbClr val="000000">
                    <a:alpha val="100000"/>
                  </a:srgbClr>
                </a:solidFill>
                <a:latin typeface="FangSong"/>
                <a:ea typeface="FangSong"/>
                <a:cs typeface="FangSong"/>
              </a:rPr>
              <a:t>确需休学，</a:t>
            </a:r>
            <a:r>
              <a:rPr sz="1300" kern="0" spc="-39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由丙方提出书面申请，征</a:t>
            </a:r>
            <a:r>
              <a:rPr sz="1300" kern="0" spc="-10" dirty="0">
                <a:solidFill>
                  <a:srgbClr val="000000">
                    <a:alpha val="100000"/>
                  </a:srgbClr>
                </a:solidFill>
                <a:latin typeface="FangSong"/>
                <a:ea typeface="FangSong"/>
                <a:cs typeface="FangSong"/>
              </a:rPr>
              <a:t>得甲方、丁方同意后，按甲方有关规定执行，并书面告知</a:t>
            </a:r>
            <a:r>
              <a:rPr sz="1300" kern="0" spc="-20" dirty="0">
                <a:solidFill>
                  <a:srgbClr val="000000">
                    <a:alpha val="100000"/>
                  </a:srgbClr>
                </a:solidFill>
                <a:latin typeface="FangSong"/>
                <a:ea typeface="FangSong"/>
                <a:cs typeface="FangSong"/>
              </a:rPr>
              <a:t>乙方。由于休学造成延</a:t>
            </a:r>
            <a:r>
              <a:rPr sz="1300" kern="0" spc="0" dirty="0">
                <a:solidFill>
                  <a:srgbClr val="000000">
                    <a:alpha val="100000"/>
                  </a:srgbClr>
                </a:solidFill>
                <a:latin typeface="FangSong"/>
                <a:ea typeface="FangSong"/>
                <a:cs typeface="FangSong"/>
              </a:rPr>
              <a:t>期毕业、就业延后的，待情况允许须继续履行协议，履约时间相应延长。</a:t>
            </a:r>
            <a:endParaRPr sz="1300" dirty="0">
              <a:latin typeface="FangSong"/>
              <a:ea typeface="FangSong"/>
              <a:cs typeface="FangSong"/>
            </a:endParaRPr>
          </a:p>
          <a:p>
            <a:pPr marL="14604" indent="323850" algn="l" rtl="0" eaLnBrk="0">
              <a:lnSpc>
                <a:spcPct val="172000"/>
              </a:lnSpc>
              <a:spcBef>
                <a:spcPts val="236"/>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确因身体原因不能完成学业，经甲方指定的二</a:t>
            </a:r>
            <a:r>
              <a:rPr sz="1300" kern="0" spc="10" dirty="0">
                <a:solidFill>
                  <a:srgbClr val="000000">
                    <a:alpha val="100000"/>
                  </a:srgbClr>
                </a:solidFill>
                <a:latin typeface="FangSong"/>
                <a:ea typeface="FangSong"/>
                <a:cs typeface="FangSong"/>
              </a:rPr>
              <a:t>级甲等（含）以上医院认</a:t>
            </a:r>
            <a:r>
              <a:rPr sz="1300" kern="0" spc="0" dirty="0">
                <a:solidFill>
                  <a:srgbClr val="000000">
                    <a:alpha val="100000"/>
                  </a:srgbClr>
                </a:solidFill>
                <a:latin typeface="FangSong"/>
                <a:ea typeface="FangSong"/>
                <a:cs typeface="FangSong"/>
              </a:rPr>
              <a:t>定，可终止协议。</a:t>
            </a:r>
            <a:endParaRPr sz="1300" dirty="0">
              <a:latin typeface="FangSong"/>
              <a:ea typeface="FangSong"/>
              <a:cs typeface="FangSong"/>
            </a:endParaRPr>
          </a:p>
          <a:p>
            <a:pPr marL="347345" algn="l" rtl="0" eaLnBrk="0">
              <a:lnSpc>
                <a:spcPct val="91000"/>
              </a:lnSpc>
              <a:spcBef>
                <a:spcPts val="1241"/>
              </a:spcBef>
              <a:tabLst/>
            </a:pPr>
            <a:r>
              <a:rPr sz="1300" kern="0" spc="0" dirty="0">
                <a:solidFill>
                  <a:srgbClr val="000000">
                    <a:alpha val="100000"/>
                  </a:srgbClr>
                </a:solidFill>
                <a:latin typeface="SimHei"/>
                <a:ea typeface="SimHei"/>
                <a:cs typeface="SimHei"/>
              </a:rPr>
              <a:t>六、违约情形及处理</a:t>
            </a:r>
            <a:endParaRPr sz="1300" dirty="0">
              <a:latin typeface="SimHei"/>
              <a:ea typeface="SimHei"/>
              <a:cs typeface="SimHei"/>
            </a:endParaRPr>
          </a:p>
          <a:p>
            <a:pPr marL="14604" indent="340359" algn="l" rtl="0" eaLnBrk="0">
              <a:lnSpc>
                <a:spcPct val="179000"/>
              </a:lnSpc>
              <a:spcBef>
                <a:spcPts val="161"/>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丙方学习期间</a:t>
            </a:r>
            <a:r>
              <a:rPr sz="1300" kern="0" spc="10" dirty="0">
                <a:solidFill>
                  <a:srgbClr val="000000">
                    <a:alpha val="100000"/>
                  </a:srgbClr>
                </a:solidFill>
                <a:latin typeface="FangSong"/>
                <a:ea typeface="FangSong"/>
                <a:cs typeface="FangSong"/>
              </a:rPr>
              <a:t>被勒令退学、受开除学籍处分，视为丙方违约，由甲方按</a:t>
            </a:r>
            <a:r>
              <a:rPr sz="1300" kern="0" spc="-10" dirty="0">
                <a:solidFill>
                  <a:srgbClr val="000000">
                    <a:alpha val="100000"/>
                  </a:srgbClr>
                </a:solidFill>
                <a:latin typeface="FangSong"/>
                <a:ea typeface="FangSong"/>
                <a:cs typeface="FangSong"/>
              </a:rPr>
              <a:t>有关规定处理，并书面告知乙方、丁方。丙方无故退学，视</a:t>
            </a:r>
            <a:r>
              <a:rPr sz="1300" kern="0" spc="-20" dirty="0">
                <a:solidFill>
                  <a:srgbClr val="000000">
                    <a:alpha val="100000"/>
                  </a:srgbClr>
                </a:solidFill>
                <a:latin typeface="FangSong"/>
                <a:ea typeface="FangSong"/>
                <a:cs typeface="FangSong"/>
              </a:rPr>
              <a:t>为违约。丙方未按规</a:t>
            </a:r>
            <a:r>
              <a:rPr sz="1300" kern="0" spc="0" dirty="0">
                <a:solidFill>
                  <a:srgbClr val="000000">
                    <a:alpha val="100000"/>
                  </a:srgbClr>
                </a:solidFill>
                <a:latin typeface="FangSong"/>
                <a:ea typeface="FangSong"/>
                <a:cs typeface="FangSong"/>
              </a:rPr>
              <a:t>定时间取得毕业证书、相应学历学位证书的，视为丙方违约。</a:t>
            </a:r>
            <a:endParaRPr sz="1300" dirty="0">
              <a:latin typeface="FangSong"/>
              <a:ea typeface="FangSong"/>
              <a:cs typeface="FangSong"/>
            </a:endParaRPr>
          </a:p>
          <a:p>
            <a:pPr marL="14604" indent="323850" algn="l" rtl="0" eaLnBrk="0">
              <a:lnSpc>
                <a:spcPct val="172000"/>
              </a:lnSpc>
              <a:spcBef>
                <a:spcPts val="236"/>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丙方在报考、学习、就业等环节有弄虚作假或</a:t>
            </a:r>
            <a:r>
              <a:rPr sz="1300" kern="0" spc="10" dirty="0">
                <a:solidFill>
                  <a:srgbClr val="000000">
                    <a:alpha val="100000"/>
                  </a:srgbClr>
                </a:solidFill>
                <a:latin typeface="FangSong"/>
                <a:ea typeface="FangSong"/>
                <a:cs typeface="FangSong"/>
              </a:rPr>
              <a:t>其他违规违纪行为的，依</a:t>
            </a:r>
            <a:r>
              <a:rPr sz="1300" kern="0" spc="0" dirty="0">
                <a:solidFill>
                  <a:srgbClr val="000000">
                    <a:alpha val="100000"/>
                  </a:srgbClr>
                </a:solidFill>
                <a:latin typeface="FangSong"/>
                <a:ea typeface="FangSong"/>
                <a:cs typeface="FangSong"/>
              </a:rPr>
              <a:t>据有关规定处理，视为丙方违约。</a:t>
            </a:r>
            <a:endParaRPr sz="1300" dirty="0">
              <a:latin typeface="FangSong"/>
              <a:ea typeface="FangSong"/>
              <a:cs typeface="FangSong"/>
            </a:endParaRPr>
          </a:p>
          <a:p>
            <a:pPr marL="341629" algn="l" rtl="0" eaLnBrk="0">
              <a:lnSpc>
                <a:spcPts val="1836"/>
              </a:lnSpc>
              <a:spcBef>
                <a:spcPts val="1022"/>
              </a:spcBef>
              <a:tabLst/>
            </a:pPr>
            <a:r>
              <a:rPr sz="1300" kern="0" spc="10" dirty="0">
                <a:solidFill>
                  <a:srgbClr val="000000">
                    <a:alpha val="100000"/>
                  </a:srgbClr>
                </a:solidFill>
                <a:latin typeface="Times New Roman"/>
                <a:ea typeface="Times New Roman"/>
                <a:cs typeface="Times New Roman"/>
              </a:rPr>
              <a:t>3.  </a:t>
            </a:r>
            <a:r>
              <a:rPr sz="1300" kern="0" spc="10" dirty="0">
                <a:solidFill>
                  <a:srgbClr val="000000">
                    <a:alpha val="100000"/>
                  </a:srgbClr>
                </a:solidFill>
                <a:latin typeface="FangSong"/>
                <a:ea typeface="FangSong"/>
                <a:cs typeface="FangSong"/>
              </a:rPr>
              <a:t>丙方毕业后未按协议就业等违约情形，</a:t>
            </a:r>
            <a:r>
              <a:rPr sz="1300" kern="0" spc="-37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甲方、乙方、丁</a:t>
            </a:r>
            <a:r>
              <a:rPr sz="1300" kern="0" spc="0" dirty="0">
                <a:solidFill>
                  <a:srgbClr val="000000">
                    <a:alpha val="100000"/>
                  </a:srgbClr>
                </a:solidFill>
                <a:latin typeface="FangSong"/>
                <a:ea typeface="FangSong"/>
                <a:cs typeface="FangSong"/>
              </a:rPr>
              <a:t>方均可以通过新</a:t>
            </a:r>
            <a:endParaRPr sz="1300" dirty="0">
              <a:latin typeface="FangSong"/>
              <a:ea typeface="FangSong"/>
              <a:cs typeface="FangSong"/>
            </a:endParaRPr>
          </a:p>
          <a:p>
            <a:pPr marL="15875" indent="-3810" algn="l" rtl="0" eaLnBrk="0">
              <a:lnSpc>
                <a:spcPct val="178000"/>
              </a:lnSpc>
              <a:spcBef>
                <a:spcPts val="4"/>
              </a:spcBef>
              <a:tabLst/>
            </a:pPr>
            <a:r>
              <a:rPr sz="1300" kern="0" spc="-10" dirty="0">
                <a:solidFill>
                  <a:srgbClr val="000000">
                    <a:alpha val="100000"/>
                  </a:srgbClr>
                </a:solidFill>
                <a:latin typeface="FangSong"/>
                <a:ea typeface="FangSong"/>
                <a:cs typeface="FangSong"/>
              </a:rPr>
              <a:t>媒体平台等向社会公布丙方不守诚信的信息，并按丁方有关规</a:t>
            </a:r>
            <a:r>
              <a:rPr sz="1300" kern="0" spc="-20" dirty="0">
                <a:solidFill>
                  <a:srgbClr val="000000">
                    <a:alpha val="100000"/>
                  </a:srgbClr>
                </a:solidFill>
                <a:latin typeface="FangSong"/>
                <a:ea typeface="FangSong"/>
                <a:cs typeface="FangSong"/>
              </a:rPr>
              <a:t>定，由丙方承担相</a:t>
            </a:r>
            <a:r>
              <a:rPr sz="1300" kern="0" spc="-40" dirty="0">
                <a:solidFill>
                  <a:srgbClr val="000000">
                    <a:alpha val="100000"/>
                  </a:srgbClr>
                </a:solidFill>
                <a:latin typeface="FangSong"/>
                <a:ea typeface="FangSong"/>
                <a:cs typeface="FangSong"/>
              </a:rPr>
              <a:t>应违约责任或者赔偿责任；学习期间丙方通过甲方、乙方、丁方获得政策资助的，</a:t>
            </a:r>
            <a:r>
              <a:rPr sz="1300" kern="0" spc="0" dirty="0">
                <a:solidFill>
                  <a:srgbClr val="000000">
                    <a:alpha val="100000"/>
                  </a:srgbClr>
                </a:solidFill>
                <a:latin typeface="FangSong"/>
                <a:ea typeface="FangSong"/>
                <a:cs typeface="FangSong"/>
              </a:rPr>
              <a:t>须按原金额一次性退还。</a:t>
            </a:r>
            <a:endParaRPr sz="1300" dirty="0">
              <a:latin typeface="FangSong"/>
              <a:ea typeface="FangSong"/>
              <a:cs typeface="FangSong"/>
            </a:endParaRPr>
          </a:p>
          <a:p>
            <a:pPr marL="340995" algn="l" rtl="0" eaLnBrk="0">
              <a:lnSpc>
                <a:spcPct val="91000"/>
              </a:lnSpc>
              <a:spcBef>
                <a:spcPts val="1244"/>
              </a:spcBef>
              <a:tabLst/>
            </a:pPr>
            <a:r>
              <a:rPr sz="1300" kern="0" spc="10" dirty="0">
                <a:solidFill>
                  <a:srgbClr val="000000">
                    <a:alpha val="100000"/>
                  </a:srgbClr>
                </a:solidFill>
                <a:latin typeface="SimHei"/>
                <a:ea typeface="SimHei"/>
                <a:cs typeface="SimHei"/>
              </a:rPr>
              <a:t>七、附则</a:t>
            </a:r>
            <a:endParaRPr sz="1300" dirty="0">
              <a:latin typeface="SimHei"/>
              <a:ea typeface="SimHei"/>
              <a:cs typeface="SimHei"/>
            </a:endParaRPr>
          </a:p>
          <a:p>
            <a:pPr marL="355600" algn="l" rtl="0" eaLnBrk="0">
              <a:lnSpc>
                <a:spcPts val="1836"/>
              </a:lnSpc>
              <a:spcBef>
                <a:spcPts val="1169"/>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本协议未尽</a:t>
            </a:r>
            <a:r>
              <a:rPr sz="1300" kern="0" spc="10" dirty="0">
                <a:solidFill>
                  <a:srgbClr val="000000">
                    <a:alpha val="100000"/>
                  </a:srgbClr>
                </a:solidFill>
                <a:latin typeface="FangSong"/>
                <a:ea typeface="FangSong"/>
                <a:cs typeface="FangSong"/>
              </a:rPr>
              <a:t>事宜，凡属政策有规定的，按有关规定执行，其他事宜由四</a:t>
            </a:r>
            <a:endParaRPr sz="1300" dirty="0">
              <a:latin typeface="FangSong"/>
              <a:ea typeface="FangSong"/>
              <a:cs typeface="FangSong"/>
            </a:endParaRPr>
          </a:p>
          <a:p>
            <a:pPr marL="15240" algn="l" rtl="0" eaLnBrk="0">
              <a:lnSpc>
                <a:spcPts val="2575"/>
              </a:lnSpc>
              <a:tabLst/>
            </a:pPr>
            <a:r>
              <a:rPr sz="1300" kern="0" spc="0" dirty="0">
                <a:solidFill>
                  <a:srgbClr val="000000">
                    <a:alpha val="100000"/>
                  </a:srgbClr>
                </a:solidFill>
                <a:latin typeface="FangSong"/>
                <a:ea typeface="FangSong"/>
                <a:cs typeface="FangSong"/>
              </a:rPr>
              <a:t>方协商解决。</a:t>
            </a:r>
            <a:endParaRPr sz="1300" dirty="0">
              <a:latin typeface="FangSong"/>
              <a:ea typeface="FangSong"/>
              <a:cs typeface="FangSong"/>
            </a:endParaRPr>
          </a:p>
          <a:p>
            <a:pPr algn="l" rtl="0" eaLnBrk="0">
              <a:lnSpc>
                <a:spcPct val="110000"/>
              </a:lnSpc>
              <a:tabLst/>
            </a:pPr>
            <a:endParaRPr sz="900" dirty="0">
              <a:latin typeface="Arial"/>
              <a:ea typeface="Arial"/>
              <a:cs typeface="Arial"/>
            </a:endParaRPr>
          </a:p>
          <a:p>
            <a:pPr marL="338454" algn="l" rtl="0" eaLnBrk="0">
              <a:lnSpc>
                <a:spcPts val="1836"/>
              </a:lnSpc>
              <a:spcBef>
                <a:spcPts val="4"/>
              </a:spcBef>
              <a:tabLst/>
            </a:pPr>
            <a:r>
              <a:rPr sz="1300" kern="0" spc="40" dirty="0">
                <a:solidFill>
                  <a:srgbClr val="000000">
                    <a:alpha val="100000"/>
                  </a:srgbClr>
                </a:solidFill>
                <a:latin typeface="Times New Roman"/>
                <a:ea typeface="Times New Roman"/>
                <a:cs typeface="Times New Roman"/>
              </a:rPr>
              <a:t>2.  </a:t>
            </a:r>
            <a:r>
              <a:rPr sz="1300" kern="0" spc="40" dirty="0">
                <a:solidFill>
                  <a:srgbClr val="000000">
                    <a:alpha val="100000"/>
                  </a:srgbClr>
                </a:solidFill>
                <a:latin typeface="FangSong"/>
                <a:ea typeface="FangSong"/>
                <a:cs typeface="FangSong"/>
              </a:rPr>
              <a:t>本协议通过中国研究生招生信息网</a:t>
            </a:r>
            <a:r>
              <a:rPr sz="1300" kern="0" spc="40" dirty="0">
                <a:solidFill>
                  <a:srgbClr val="000000">
                    <a:alpha val="100000"/>
                  </a:srgbClr>
                </a:solidFill>
                <a:latin typeface="Times New Roman"/>
                <a:ea typeface="Times New Roman"/>
                <a:cs typeface="Times New Roman"/>
              </a:rPr>
              <a:t>“</a:t>
            </a:r>
            <a:r>
              <a:rPr sz="1300" kern="0" spc="40" dirty="0">
                <a:solidFill>
                  <a:srgbClr val="000000">
                    <a:alpha val="100000"/>
                  </a:srgbClr>
                </a:solidFill>
                <a:latin typeface="FangSong"/>
                <a:ea typeface="FangSong"/>
                <a:cs typeface="FangSong"/>
              </a:rPr>
              <a:t>少数民族高层</a:t>
            </a:r>
            <a:r>
              <a:rPr sz="1300" kern="0" spc="30" dirty="0">
                <a:solidFill>
                  <a:srgbClr val="000000">
                    <a:alpha val="100000"/>
                  </a:srgbClr>
                </a:solidFill>
                <a:latin typeface="FangSong"/>
                <a:ea typeface="FangSong"/>
                <a:cs typeface="FangSong"/>
              </a:rPr>
              <a:t>次骨干人才计划资格</a:t>
            </a:r>
            <a:endParaRPr sz="1300" dirty="0">
              <a:latin typeface="FangSong"/>
              <a:ea typeface="FangSong"/>
              <a:cs typeface="FangSong"/>
            </a:endParaRPr>
          </a:p>
        </p:txBody>
      </p:sp>
      <p:sp>
        <p:nvSpPr>
          <p:cNvPr id="76" name="textbox 76"/>
          <p:cNvSpPr/>
          <p:nvPr/>
        </p:nvSpPr>
        <p:spPr>
          <a:xfrm>
            <a:off x="88653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—16—</a:t>
            </a:r>
            <a:endParaRPr sz="1300" dirty="0">
              <a:latin typeface="Times New Roman"/>
              <a:ea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8"/>
          <p:cNvSpPr/>
          <p:nvPr/>
        </p:nvSpPr>
        <p:spPr>
          <a:xfrm>
            <a:off x="900408" y="1199415"/>
            <a:ext cx="5749925" cy="933450"/>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33655" algn="l" rtl="0" eaLnBrk="0">
              <a:lnSpc>
                <a:spcPct val="89000"/>
              </a:lnSpc>
              <a:tabLst/>
            </a:pPr>
            <a:r>
              <a:rPr sz="1300" kern="0" spc="10" dirty="0">
                <a:solidFill>
                  <a:srgbClr val="000000">
                    <a:alpha val="100000"/>
                  </a:srgbClr>
                </a:solidFill>
                <a:latin typeface="FangSong"/>
                <a:ea typeface="FangSong"/>
                <a:cs typeface="FangSong"/>
              </a:rPr>
              <a:t>申请平台</a:t>
            </a:r>
            <a:r>
              <a:rPr sz="1300" kern="0" spc="10" dirty="0">
                <a:solidFill>
                  <a:srgbClr val="000000">
                    <a:alpha val="100000"/>
                  </a:srgbClr>
                </a:solidFill>
                <a:latin typeface="Times New Roman"/>
                <a:ea typeface="Times New Roman"/>
                <a:cs typeface="Times New Roman"/>
              </a:rPr>
              <a:t>”</a:t>
            </a:r>
            <a:r>
              <a:rPr sz="1300" kern="0" spc="10" dirty="0">
                <a:solidFill>
                  <a:srgbClr val="000000">
                    <a:alpha val="100000"/>
                  </a:srgbClr>
                </a:solidFill>
                <a:latin typeface="FangSong"/>
                <a:ea typeface="FangSong"/>
                <a:cs typeface="FangSong"/>
              </a:rPr>
              <a:t>在线签署，在线</a:t>
            </a:r>
            <a:r>
              <a:rPr sz="1300" kern="0" spc="0" dirty="0">
                <a:solidFill>
                  <a:srgbClr val="000000">
                    <a:alpha val="100000"/>
                  </a:srgbClr>
                </a:solidFill>
                <a:latin typeface="FangSong"/>
                <a:ea typeface="FangSong"/>
                <a:cs typeface="FangSong"/>
              </a:rPr>
              <a:t>签署及下载协议版本具有同等法律效力。自丙方取得</a:t>
            </a:r>
            <a:endParaRPr sz="1300" dirty="0">
              <a:latin typeface="FangSong"/>
              <a:ea typeface="FangSong"/>
              <a:cs typeface="FangSong"/>
            </a:endParaRPr>
          </a:p>
          <a:p>
            <a:pPr marL="17145" indent="-4444" algn="l" rtl="0" eaLnBrk="0">
              <a:lnSpc>
                <a:spcPct val="184000"/>
              </a:lnSpc>
              <a:spcBef>
                <a:spcPts val="13"/>
              </a:spcBef>
              <a:tabLst/>
            </a:pPr>
            <a:r>
              <a:rPr sz="1300" kern="0" spc="-10" dirty="0">
                <a:solidFill>
                  <a:srgbClr val="000000">
                    <a:alpha val="100000"/>
                  </a:srgbClr>
                </a:solidFill>
                <a:latin typeface="FangSong"/>
                <a:ea typeface="FangSong"/>
                <a:cs typeface="FangSong"/>
              </a:rPr>
              <a:t>正式学籍（报到）之日起生效。甲、乙、丙、丁四方</a:t>
            </a:r>
            <a:r>
              <a:rPr sz="1300" kern="0" spc="-20" dirty="0">
                <a:solidFill>
                  <a:srgbClr val="000000">
                    <a:alpha val="100000"/>
                  </a:srgbClr>
                </a:solidFill>
                <a:latin typeface="FangSong"/>
                <a:ea typeface="FangSong"/>
                <a:cs typeface="FangSong"/>
              </a:rPr>
              <a:t>各持一份（在线签署后可在</a:t>
            </a:r>
            <a:r>
              <a:rPr sz="1300" kern="0" spc="0" dirty="0">
                <a:solidFill>
                  <a:srgbClr val="000000">
                    <a:alpha val="100000"/>
                  </a:srgbClr>
                </a:solidFill>
                <a:latin typeface="FangSong"/>
                <a:ea typeface="FangSong"/>
                <a:cs typeface="FangSong"/>
              </a:rPr>
              <a:t>线下载</a:t>
            </a:r>
            <a:r>
              <a:rPr sz="1300" kern="0" spc="-320" dirty="0">
                <a:solidFill>
                  <a:srgbClr val="000000">
                    <a:alpha val="100000"/>
                  </a:srgbClr>
                </a:solidFill>
                <a:latin typeface="FangSong"/>
                <a:ea typeface="FangSong"/>
                <a:cs typeface="FangSong"/>
              </a:rPr>
              <a:t>），</a:t>
            </a:r>
            <a:r>
              <a:rPr sz="1300" kern="0" spc="0" dirty="0">
                <a:solidFill>
                  <a:srgbClr val="000000">
                    <a:alpha val="100000"/>
                  </a:srgbClr>
                </a:solidFill>
                <a:latin typeface="FangSong"/>
                <a:ea typeface="FangSong"/>
                <a:cs typeface="FangSong"/>
              </a:rPr>
              <a:t>一份由甲方打印存入丙方</a:t>
            </a:r>
            <a:r>
              <a:rPr sz="1300" kern="0" spc="-10" dirty="0">
                <a:solidFill>
                  <a:srgbClr val="000000">
                    <a:alpha val="100000"/>
                  </a:srgbClr>
                </a:solidFill>
                <a:latin typeface="FangSong"/>
                <a:ea typeface="FangSong"/>
                <a:cs typeface="FangSong"/>
              </a:rPr>
              <a:t>个人档案。</a:t>
            </a:r>
            <a:endParaRPr sz="1300" dirty="0">
              <a:latin typeface="FangSong"/>
              <a:ea typeface="FangSong"/>
              <a:cs typeface="FangSong"/>
            </a:endParaRPr>
          </a:p>
        </p:txBody>
      </p:sp>
      <p:sp>
        <p:nvSpPr>
          <p:cNvPr id="80" name="textbox 80"/>
          <p:cNvSpPr/>
          <p:nvPr/>
        </p:nvSpPr>
        <p:spPr>
          <a:xfrm>
            <a:off x="902541" y="3019038"/>
            <a:ext cx="1676400" cy="2259964"/>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26034" algn="l" rtl="0" eaLnBrk="0">
              <a:lnSpc>
                <a:spcPct val="89000"/>
              </a:lnSpc>
              <a:tabLst/>
            </a:pPr>
            <a:r>
              <a:rPr sz="1300" kern="0" spc="-20" dirty="0">
                <a:solidFill>
                  <a:srgbClr val="000000">
                    <a:alpha val="100000"/>
                  </a:srgbClr>
                </a:solidFill>
                <a:latin typeface="KaiTi"/>
                <a:ea typeface="KaiTi"/>
                <a:cs typeface="KaiTi"/>
              </a:rPr>
              <a:t>甲方单位（盖章</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12700" algn="l" rtl="0" eaLnBrk="0">
              <a:lnSpc>
                <a:spcPct val="89000"/>
              </a:lnSpc>
              <a:spcBef>
                <a:spcPts val="1312"/>
              </a:spcBef>
              <a:tabLst/>
            </a:pPr>
            <a:r>
              <a:rPr sz="1300" kern="0" spc="-10" dirty="0">
                <a:solidFill>
                  <a:srgbClr val="000000">
                    <a:alpha val="100000"/>
                  </a:srgbClr>
                </a:solidFill>
                <a:latin typeface="KaiTi"/>
                <a:ea typeface="KaiTi"/>
                <a:cs typeface="KaiTi"/>
              </a:rPr>
              <a:t>法定代表人签字：</a:t>
            </a:r>
            <a:endParaRPr sz="1300" dirty="0">
              <a:latin typeface="KaiTi"/>
              <a:ea typeface="KaiTi"/>
              <a:cs typeface="KaiTi"/>
            </a:endParaRPr>
          </a:p>
          <a:p>
            <a:pPr algn="r" rtl="0" eaLnBrk="0">
              <a:lnSpc>
                <a:spcPct val="89000"/>
              </a:lnSpc>
              <a:spcBef>
                <a:spcPts val="1312"/>
              </a:spcBef>
              <a:tabLst/>
            </a:pPr>
            <a:r>
              <a:rPr sz="1300" kern="0" spc="-8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月</a:t>
            </a:r>
            <a:r>
              <a:rPr sz="1300" kern="0" spc="1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日</a:t>
            </a:r>
            <a:endParaRPr sz="1300" dirty="0">
              <a:latin typeface="KaiTi"/>
              <a:ea typeface="KaiTi"/>
              <a:cs typeface="KaiTi"/>
            </a:endParaRPr>
          </a:p>
          <a:p>
            <a:pPr marL="21590" algn="l" rtl="0" eaLnBrk="0">
              <a:lnSpc>
                <a:spcPct val="89000"/>
              </a:lnSpc>
              <a:spcBef>
                <a:spcPts val="1312"/>
              </a:spcBef>
              <a:tabLst/>
            </a:pPr>
            <a:r>
              <a:rPr sz="1300" kern="0" spc="-20" dirty="0">
                <a:solidFill>
                  <a:srgbClr val="000000">
                    <a:alpha val="100000"/>
                  </a:srgbClr>
                </a:solidFill>
                <a:latin typeface="KaiTi"/>
                <a:ea typeface="KaiTi"/>
                <a:cs typeface="KaiTi"/>
              </a:rPr>
              <a:t>丙方签字：</a:t>
            </a:r>
            <a:endParaRPr sz="1300" dirty="0">
              <a:latin typeface="KaiTi"/>
              <a:ea typeface="KaiTi"/>
              <a:cs typeface="KaiTi"/>
            </a:endParaRPr>
          </a:p>
          <a:p>
            <a:pPr marL="496569" algn="l" rtl="0" eaLnBrk="0">
              <a:lnSpc>
                <a:spcPct val="89000"/>
              </a:lnSpc>
              <a:spcBef>
                <a:spcPts val="1312"/>
              </a:spcBef>
              <a:tabLst/>
            </a:pPr>
            <a:r>
              <a:rPr sz="1300" kern="0" spc="10" dirty="0">
                <a:solidFill>
                  <a:srgbClr val="000000">
                    <a:alpha val="100000"/>
                  </a:srgbClr>
                </a:solidFill>
                <a:latin typeface="KaiTi"/>
                <a:ea typeface="KaiTi"/>
                <a:cs typeface="KaiTi"/>
              </a:rPr>
              <a:t>联系地址：</a:t>
            </a:r>
            <a:endParaRPr sz="1300" dirty="0">
              <a:latin typeface="KaiTi"/>
              <a:ea typeface="KaiTi"/>
              <a:cs typeface="KaiTi"/>
            </a:endParaRPr>
          </a:p>
          <a:p>
            <a:pPr marL="496569" algn="l" rtl="0" eaLnBrk="0">
              <a:lnSpc>
                <a:spcPct val="89000"/>
              </a:lnSpc>
              <a:spcBef>
                <a:spcPts val="1312"/>
              </a:spcBef>
              <a:tabLst/>
            </a:pPr>
            <a:r>
              <a:rPr sz="1300" kern="0" spc="10" dirty="0">
                <a:solidFill>
                  <a:srgbClr val="000000">
                    <a:alpha val="100000"/>
                  </a:srgbClr>
                </a:solidFill>
                <a:latin typeface="KaiTi"/>
                <a:ea typeface="KaiTi"/>
                <a:cs typeface="KaiTi"/>
              </a:rPr>
              <a:t>联系电话：</a:t>
            </a:r>
            <a:endParaRPr sz="1300" dirty="0">
              <a:latin typeface="KaiTi"/>
              <a:ea typeface="KaiTi"/>
              <a:cs typeface="KaiTi"/>
            </a:endParaRPr>
          </a:p>
          <a:p>
            <a:pPr algn="l" rtl="0" eaLnBrk="0">
              <a:lnSpc>
                <a:spcPct val="109000"/>
              </a:lnSpc>
              <a:tabLst/>
            </a:pPr>
            <a:endParaRPr sz="1000" dirty="0">
              <a:latin typeface="Arial"/>
              <a:ea typeface="Arial"/>
              <a:cs typeface="Arial"/>
            </a:endParaRPr>
          </a:p>
          <a:p>
            <a:pPr algn="r" rtl="0" eaLnBrk="0">
              <a:lnSpc>
                <a:spcPct val="89000"/>
              </a:lnSpc>
              <a:spcBef>
                <a:spcPts val="4"/>
              </a:spcBef>
              <a:tabLst/>
            </a:pPr>
            <a:r>
              <a:rPr sz="1300" kern="0" spc="-8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月</a:t>
            </a:r>
            <a:r>
              <a:rPr sz="1300" kern="0" spc="1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日</a:t>
            </a:r>
            <a:endParaRPr sz="1300" dirty="0">
              <a:latin typeface="KaiTi"/>
              <a:ea typeface="KaiTi"/>
              <a:cs typeface="KaiTi"/>
            </a:endParaRPr>
          </a:p>
        </p:txBody>
      </p:sp>
      <p:sp>
        <p:nvSpPr>
          <p:cNvPr id="82" name="textbox 82"/>
          <p:cNvSpPr/>
          <p:nvPr/>
        </p:nvSpPr>
        <p:spPr>
          <a:xfrm>
            <a:off x="3627517" y="3019038"/>
            <a:ext cx="1791970" cy="1917064"/>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150495" algn="l" rtl="0" eaLnBrk="0">
              <a:lnSpc>
                <a:spcPct val="89000"/>
              </a:lnSpc>
              <a:tabLst/>
            </a:pPr>
            <a:r>
              <a:rPr sz="1300" kern="0" spc="-30" dirty="0">
                <a:solidFill>
                  <a:srgbClr val="000000">
                    <a:alpha val="100000"/>
                  </a:srgbClr>
                </a:solidFill>
                <a:latin typeface="KaiTi"/>
                <a:ea typeface="KaiTi"/>
                <a:cs typeface="KaiTi"/>
              </a:rPr>
              <a:t>乙方单位（盖章</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128270" algn="l" rtl="0" eaLnBrk="0">
              <a:lnSpc>
                <a:spcPct val="89000"/>
              </a:lnSpc>
              <a:spcBef>
                <a:spcPts val="1312"/>
              </a:spcBef>
              <a:tabLst/>
            </a:pPr>
            <a:r>
              <a:rPr sz="1300" kern="0" spc="-10" dirty="0">
                <a:solidFill>
                  <a:srgbClr val="000000">
                    <a:alpha val="100000"/>
                  </a:srgbClr>
                </a:solidFill>
                <a:latin typeface="KaiTi"/>
                <a:ea typeface="KaiTi"/>
                <a:cs typeface="KaiTi"/>
              </a:rPr>
              <a:t>法定代表人签字：</a:t>
            </a:r>
            <a:endParaRPr sz="1300" dirty="0">
              <a:latin typeface="KaiTi"/>
              <a:ea typeface="KaiTi"/>
              <a:cs typeface="KaiTi"/>
            </a:endParaRPr>
          </a:p>
          <a:p>
            <a:pPr algn="r" rtl="0" eaLnBrk="0">
              <a:lnSpc>
                <a:spcPct val="89000"/>
              </a:lnSpc>
              <a:spcBef>
                <a:spcPts val="1312"/>
              </a:spcBef>
              <a:tabLst/>
            </a:pPr>
            <a:r>
              <a:rPr sz="1300" kern="0" spc="-8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月</a:t>
            </a:r>
            <a:r>
              <a:rPr sz="1300" kern="0" spc="1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日</a:t>
            </a:r>
            <a:endParaRPr sz="1300" dirty="0">
              <a:latin typeface="KaiTi"/>
              <a:ea typeface="KaiTi"/>
              <a:cs typeface="KaiTi"/>
            </a:endParaRPr>
          </a:p>
          <a:p>
            <a:pPr marL="12700" algn="l" rtl="0" eaLnBrk="0">
              <a:lnSpc>
                <a:spcPct val="89000"/>
              </a:lnSpc>
              <a:spcBef>
                <a:spcPts val="1312"/>
              </a:spcBef>
              <a:tabLst/>
            </a:pPr>
            <a:r>
              <a:rPr sz="1300" kern="0" spc="-10" dirty="0">
                <a:solidFill>
                  <a:srgbClr val="000000">
                    <a:alpha val="100000"/>
                  </a:srgbClr>
                </a:solidFill>
                <a:latin typeface="KaiTi"/>
                <a:ea typeface="KaiTi"/>
                <a:cs typeface="KaiTi"/>
              </a:rPr>
              <a:t>丁方单位（盖章</a:t>
            </a:r>
            <a:r>
              <a:rPr sz="1300" kern="0" spc="-330" dirty="0">
                <a:solidFill>
                  <a:srgbClr val="000000">
                    <a:alpha val="100000"/>
                  </a:srgbClr>
                </a:solidFill>
                <a:latin typeface="KaiTi"/>
                <a:ea typeface="KaiTi"/>
                <a:cs typeface="KaiTi"/>
              </a:rPr>
              <a:t>）：</a:t>
            </a:r>
            <a:endParaRPr sz="1300" dirty="0">
              <a:latin typeface="KaiTi"/>
              <a:ea typeface="KaiTi"/>
              <a:cs typeface="KaiTi"/>
            </a:endParaRPr>
          </a:p>
          <a:p>
            <a:pPr marL="13970" algn="l" rtl="0" eaLnBrk="0">
              <a:lnSpc>
                <a:spcPct val="89000"/>
              </a:lnSpc>
              <a:spcBef>
                <a:spcPts val="1312"/>
              </a:spcBef>
              <a:tabLst/>
            </a:pPr>
            <a:r>
              <a:rPr sz="1300" kern="0" spc="-10" dirty="0">
                <a:solidFill>
                  <a:srgbClr val="000000">
                    <a:alpha val="100000"/>
                  </a:srgbClr>
                </a:solidFill>
                <a:latin typeface="KaiTi"/>
                <a:ea typeface="KaiTi"/>
                <a:cs typeface="KaiTi"/>
              </a:rPr>
              <a:t>法定代表人签字：</a:t>
            </a:r>
            <a:endParaRPr sz="1300" dirty="0">
              <a:latin typeface="KaiTi"/>
              <a:ea typeface="KaiTi"/>
              <a:cs typeface="KaiTi"/>
            </a:endParaRPr>
          </a:p>
          <a:p>
            <a:pPr algn="l" rtl="0" eaLnBrk="0">
              <a:lnSpc>
                <a:spcPct val="109000"/>
              </a:lnSpc>
              <a:tabLst/>
            </a:pPr>
            <a:endParaRPr sz="1000" dirty="0">
              <a:latin typeface="Arial"/>
              <a:ea typeface="Arial"/>
              <a:cs typeface="Arial"/>
            </a:endParaRPr>
          </a:p>
          <a:p>
            <a:pPr marL="830580" algn="l" rtl="0" eaLnBrk="0">
              <a:lnSpc>
                <a:spcPct val="89000"/>
              </a:lnSpc>
              <a:spcBef>
                <a:spcPts val="4"/>
              </a:spcBef>
              <a:tabLst/>
            </a:pPr>
            <a:r>
              <a:rPr sz="1300" kern="0" spc="10" dirty="0">
                <a:solidFill>
                  <a:srgbClr val="000000">
                    <a:alpha val="100000"/>
                  </a:srgbClr>
                </a:solidFill>
                <a:latin typeface="KaiTi"/>
                <a:ea typeface="KaiTi"/>
                <a:cs typeface="KaiTi"/>
              </a:rPr>
              <a:t>年</a:t>
            </a:r>
            <a:r>
              <a:rPr sz="1300" kern="0" spc="10" dirty="0">
                <a:solidFill>
                  <a:srgbClr val="000000">
                    <a:alpha val="100000"/>
                  </a:srgbClr>
                </a:solidFill>
                <a:latin typeface="KaiTi"/>
                <a:ea typeface="KaiTi"/>
                <a:cs typeface="KaiTi"/>
              </a:rPr>
              <a:t>  </a:t>
            </a:r>
            <a:r>
              <a:rPr sz="1300" kern="0" spc="10" dirty="0">
                <a:solidFill>
                  <a:srgbClr val="000000">
                    <a:alpha val="100000"/>
                  </a:srgbClr>
                </a:solidFill>
                <a:latin typeface="KaiTi"/>
                <a:ea typeface="KaiTi"/>
                <a:cs typeface="KaiTi"/>
              </a:rPr>
              <a:t>月</a:t>
            </a:r>
            <a:r>
              <a:rPr sz="1300" kern="0" spc="110" dirty="0">
                <a:solidFill>
                  <a:srgbClr val="000000">
                    <a:alpha val="100000"/>
                  </a:srgbClr>
                </a:solidFill>
                <a:latin typeface="KaiTi"/>
                <a:ea typeface="KaiTi"/>
                <a:cs typeface="KaiTi"/>
              </a:rPr>
              <a:t>  </a:t>
            </a:r>
            <a:r>
              <a:rPr sz="1300" kern="0" spc="10" dirty="0">
                <a:solidFill>
                  <a:srgbClr val="000000">
                    <a:alpha val="100000"/>
                  </a:srgbClr>
                </a:solidFill>
                <a:latin typeface="KaiTi"/>
                <a:ea typeface="KaiTi"/>
                <a:cs typeface="KaiTi"/>
              </a:rPr>
              <a:t>日</a:t>
            </a:r>
            <a:endParaRPr sz="1300" dirty="0">
              <a:latin typeface="KaiTi"/>
              <a:ea typeface="KaiTi"/>
              <a:cs typeface="KaiTi"/>
            </a:endParaRPr>
          </a:p>
        </p:txBody>
      </p:sp>
      <p:sp>
        <p:nvSpPr>
          <p:cNvPr id="84" name="textbox 84"/>
          <p:cNvSpPr/>
          <p:nvPr/>
        </p:nvSpPr>
        <p:spPr>
          <a:xfrm>
            <a:off x="1230301" y="5733817"/>
            <a:ext cx="4074159" cy="60198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0" dirty="0">
                <a:solidFill>
                  <a:srgbClr val="000000">
                    <a:alpha val="100000"/>
                  </a:srgbClr>
                </a:solidFill>
                <a:latin typeface="KaiTi"/>
                <a:ea typeface="KaiTi"/>
                <a:cs typeface="KaiTi"/>
              </a:rPr>
              <a:t>注：</a:t>
            </a:r>
            <a:r>
              <a:rPr sz="1300" kern="0" spc="0" dirty="0">
                <a:solidFill>
                  <a:srgbClr val="000000">
                    <a:alpha val="100000"/>
                  </a:srgbClr>
                </a:solidFill>
                <a:latin typeface="Times New Roman"/>
                <a:ea typeface="Times New Roman"/>
                <a:cs typeface="Times New Roman"/>
              </a:rPr>
              <a:t>1.</a:t>
            </a:r>
            <a:r>
              <a:rPr sz="1300" kern="0" spc="0" dirty="0">
                <a:solidFill>
                  <a:srgbClr val="000000">
                    <a:alpha val="100000"/>
                  </a:srgbClr>
                </a:solidFill>
                <a:latin typeface="KaiTi"/>
                <a:ea typeface="KaiTi"/>
                <a:cs typeface="KaiTi"/>
              </a:rPr>
              <a:t>本协议通过骨干计划数字化管理平台签</a:t>
            </a:r>
            <a:r>
              <a:rPr sz="1300" kern="0" spc="-10" dirty="0">
                <a:solidFill>
                  <a:srgbClr val="000000">
                    <a:alpha val="100000"/>
                  </a:srgbClr>
                </a:solidFill>
                <a:latin typeface="KaiTi"/>
                <a:ea typeface="KaiTi"/>
                <a:cs typeface="KaiTi"/>
              </a:rPr>
              <a:t>署。</a:t>
            </a:r>
            <a:endParaRPr sz="1300" dirty="0">
              <a:latin typeface="KaiTi"/>
              <a:ea typeface="KaiTi"/>
              <a:cs typeface="KaiTi"/>
            </a:endParaRPr>
          </a:p>
          <a:p>
            <a:pPr algn="l" rtl="0" eaLnBrk="0">
              <a:lnSpc>
                <a:spcPct val="102000"/>
              </a:lnSpc>
              <a:tabLst/>
            </a:pPr>
            <a:endParaRPr sz="700" dirty="0">
              <a:latin typeface="Arial"/>
              <a:ea typeface="Arial"/>
              <a:cs typeface="Arial"/>
            </a:endParaRPr>
          </a:p>
          <a:p>
            <a:pPr algn="r" rtl="0" eaLnBrk="0">
              <a:lnSpc>
                <a:spcPts val="1836"/>
              </a:lnSpc>
              <a:spcBef>
                <a:spcPts val="6"/>
              </a:spcBef>
              <a:tabLst/>
            </a:pPr>
            <a:r>
              <a:rPr sz="1300" kern="0" spc="-40" dirty="0">
                <a:solidFill>
                  <a:srgbClr val="000000">
                    <a:alpha val="100000"/>
                  </a:srgbClr>
                </a:solidFill>
                <a:latin typeface="Times New Roman"/>
                <a:ea typeface="Times New Roman"/>
                <a:cs typeface="Times New Roman"/>
              </a:rPr>
              <a:t>2.</a:t>
            </a:r>
            <a:r>
              <a:rPr sz="1300" kern="0" spc="-40" dirty="0">
                <a:solidFill>
                  <a:srgbClr val="000000">
                    <a:alpha val="100000"/>
                  </a:srgbClr>
                </a:solidFill>
                <a:latin typeface="KaiTi"/>
                <a:ea typeface="KaiTi"/>
                <a:cs typeface="KaiTi"/>
              </a:rPr>
              <a:t>本协议需保存纸质件一式四份，由各方自行打印。</a:t>
            </a:r>
            <a:endParaRPr sz="1300" dirty="0">
              <a:latin typeface="KaiTi"/>
              <a:ea typeface="KaiTi"/>
              <a:cs typeface="KaiTi"/>
            </a:endParaRPr>
          </a:p>
        </p:txBody>
      </p:sp>
      <p:sp>
        <p:nvSpPr>
          <p:cNvPr id="86" name="textbox 86"/>
          <p:cNvSpPr/>
          <p:nvPr/>
        </p:nvSpPr>
        <p:spPr>
          <a:xfrm>
            <a:off x="611225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—17—</a:t>
            </a:r>
            <a:endParaRPr sz="1300" dirty="0">
              <a:latin typeface="Times New Roman"/>
              <a:ea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8"/>
          <p:cNvSpPr/>
          <p:nvPr/>
        </p:nvSpPr>
        <p:spPr>
          <a:xfrm>
            <a:off x="892762" y="1116965"/>
            <a:ext cx="5756275" cy="8476615"/>
          </a:xfrm>
          <a:prstGeom prst="rect">
            <a:avLst/>
          </a:prstGeom>
          <a:noFill/>
          <a:ln w="0" cap="flat">
            <a:noFill/>
            <a:prstDash val="solid"/>
            <a:miter lim="0"/>
          </a:ln>
        </p:spPr>
        <p:txBody>
          <a:bodyPr vert="horz" wrap="square" lIns="0" tIns="0" rIns="0" bIns="0"/>
          <a:lstStyle/>
          <a:p>
            <a:pPr algn="l" rtl="0" eaLnBrk="0">
              <a:lnSpc>
                <a:spcPct val="86055"/>
              </a:lnSpc>
              <a:tabLst/>
            </a:pPr>
            <a:endParaRPr sz="100" dirty="0">
              <a:latin typeface="Arial"/>
              <a:ea typeface="Arial"/>
              <a:cs typeface="Arial"/>
            </a:endParaRPr>
          </a:p>
          <a:p>
            <a:pPr marL="472440" algn="l" rtl="0" eaLnBrk="0">
              <a:lnSpc>
                <a:spcPct val="88000"/>
              </a:lnSpc>
              <a:tabLst/>
            </a:pPr>
            <a:r>
              <a:rPr sz="2100" kern="0" spc="0" dirty="0">
                <a:solidFill>
                  <a:srgbClr val="000000">
                    <a:alpha val="100000"/>
                  </a:srgbClr>
                </a:solidFill>
                <a:latin typeface="Microsoft YaHei"/>
                <a:ea typeface="Microsoft YaHei"/>
                <a:cs typeface="Microsoft YaHei"/>
              </a:rPr>
              <a:t>少数民族高层次骨干人才研究生招生计划</a:t>
            </a:r>
            <a:endParaRPr sz="2100" dirty="0">
              <a:latin typeface="Microsoft YaHei"/>
              <a:ea typeface="Microsoft YaHei"/>
              <a:cs typeface="Microsoft YaHei"/>
            </a:endParaRPr>
          </a:p>
          <a:p>
            <a:pPr marL="1407160" algn="l" rtl="0" eaLnBrk="0">
              <a:lnSpc>
                <a:spcPct val="88000"/>
              </a:lnSpc>
              <a:spcBef>
                <a:spcPts val="1137"/>
              </a:spcBef>
              <a:tabLst/>
            </a:pPr>
            <a:r>
              <a:rPr sz="2100" kern="0" spc="0" dirty="0">
                <a:solidFill>
                  <a:srgbClr val="000000">
                    <a:alpha val="100000"/>
                  </a:srgbClr>
                </a:solidFill>
                <a:latin typeface="Microsoft YaHei"/>
                <a:ea typeface="Microsoft YaHei"/>
                <a:cs typeface="Microsoft YaHei"/>
              </a:rPr>
              <a:t>南疆高校教师专项毕业生</a:t>
            </a:r>
            <a:endParaRPr sz="2100" dirty="0">
              <a:latin typeface="Microsoft YaHei"/>
              <a:ea typeface="Microsoft YaHei"/>
              <a:cs typeface="Microsoft YaHei"/>
            </a:endParaRPr>
          </a:p>
          <a:p>
            <a:pPr marL="1934210" algn="l" rtl="0" eaLnBrk="0">
              <a:lnSpc>
                <a:spcPct val="88000"/>
              </a:lnSpc>
              <a:spcBef>
                <a:spcPts val="1130"/>
              </a:spcBef>
              <a:tabLst/>
            </a:pPr>
            <a:r>
              <a:rPr sz="2100" kern="0" spc="10" dirty="0">
                <a:solidFill>
                  <a:srgbClr val="000000">
                    <a:alpha val="100000"/>
                  </a:srgbClr>
                </a:solidFill>
                <a:latin typeface="Microsoft YaHei"/>
                <a:ea typeface="Microsoft YaHei"/>
                <a:cs typeface="Microsoft YaHei"/>
              </a:rPr>
              <a:t>定向就业协议书</a:t>
            </a:r>
            <a:endParaRPr sz="2100" dirty="0">
              <a:latin typeface="Microsoft YaHei"/>
              <a:ea typeface="Microsoft YaHei"/>
              <a:cs typeface="Microsoft YaHei"/>
            </a:endParaRPr>
          </a:p>
          <a:p>
            <a:pPr algn="l" rtl="0" eaLnBrk="0">
              <a:lnSpc>
                <a:spcPct val="103000"/>
              </a:lnSpc>
              <a:tabLst/>
            </a:pPr>
            <a:endParaRPr sz="1000" dirty="0">
              <a:latin typeface="Arial"/>
              <a:ea typeface="Arial"/>
              <a:cs typeface="Arial"/>
            </a:endParaRPr>
          </a:p>
          <a:p>
            <a:pPr marL="2378075" algn="l" rtl="0" eaLnBrk="0">
              <a:lnSpc>
                <a:spcPct val="89000"/>
              </a:lnSpc>
              <a:spcBef>
                <a:spcPts val="396"/>
              </a:spcBef>
              <a:tabLst/>
            </a:pPr>
            <a:r>
              <a:rPr sz="1300" kern="0" spc="-90" dirty="0">
                <a:solidFill>
                  <a:srgbClr val="000000">
                    <a:alpha val="100000"/>
                  </a:srgbClr>
                </a:solidFill>
                <a:latin typeface="KaiTi"/>
                <a:ea typeface="KaiTi"/>
                <a:cs typeface="KaiTi"/>
              </a:rPr>
              <a:t>（非在职考生）</a:t>
            </a:r>
            <a:endParaRPr sz="1300" dirty="0">
              <a:latin typeface="KaiTi"/>
              <a:ea typeface="KaiTi"/>
              <a:cs typeface="KaiTi"/>
            </a:endParaRPr>
          </a:p>
          <a:p>
            <a:pPr algn="l" rtl="0" eaLnBrk="0">
              <a:lnSpc>
                <a:spcPct val="142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marL="36194" algn="l" rtl="0" eaLnBrk="0">
              <a:lnSpc>
                <a:spcPct val="89000"/>
              </a:lnSpc>
              <a:spcBef>
                <a:spcPts val="400"/>
              </a:spcBef>
              <a:tabLst/>
            </a:pPr>
            <a:r>
              <a:rPr sz="1300" kern="0" spc="-20" dirty="0">
                <a:solidFill>
                  <a:srgbClr val="000000">
                    <a:alpha val="100000"/>
                  </a:srgbClr>
                </a:solidFill>
                <a:latin typeface="KaiTi"/>
                <a:ea typeface="KaiTi"/>
                <a:cs typeface="KaiTi"/>
              </a:rPr>
              <a:t>甲方（招生培养单位</a:t>
            </a:r>
            <a:r>
              <a:rPr sz="1300" kern="0" spc="-330" dirty="0">
                <a:solidFill>
                  <a:srgbClr val="000000">
                    <a:alpha val="100000"/>
                  </a:srgbClr>
                </a:solidFill>
                <a:latin typeface="KaiTi"/>
                <a:ea typeface="KaiTi"/>
                <a:cs typeface="KaiTi"/>
              </a:rPr>
              <a:t>）：</a:t>
            </a:r>
            <a:endParaRPr sz="1300" dirty="0">
              <a:latin typeface="KaiTi"/>
              <a:ea typeface="KaiTi"/>
              <a:cs typeface="KaiTi"/>
            </a:endParaRPr>
          </a:p>
          <a:p>
            <a:pPr marL="44450" algn="l" rtl="0" eaLnBrk="0">
              <a:lnSpc>
                <a:spcPct val="89000"/>
              </a:lnSpc>
              <a:spcBef>
                <a:spcPts val="1216"/>
              </a:spcBef>
              <a:tabLst/>
            </a:pPr>
            <a:r>
              <a:rPr sz="1300" kern="0" spc="0" dirty="0">
                <a:solidFill>
                  <a:srgbClr val="000000">
                    <a:alpha val="100000"/>
                  </a:srgbClr>
                </a:solidFill>
                <a:latin typeface="KaiTi"/>
                <a:ea typeface="KaiTi"/>
                <a:cs typeface="KaiTi"/>
              </a:rPr>
              <a:t>乙方（定向就业主管部门</a:t>
            </a:r>
            <a:r>
              <a:rPr sz="1300" kern="0" spc="-330" dirty="0">
                <a:solidFill>
                  <a:srgbClr val="000000">
                    <a:alpha val="100000"/>
                  </a:srgbClr>
                </a:solidFill>
                <a:latin typeface="KaiTi"/>
                <a:ea typeface="KaiTi"/>
                <a:cs typeface="KaiTi"/>
              </a:rPr>
              <a:t>）：</a:t>
            </a:r>
            <a:r>
              <a:rPr sz="1300" kern="0" spc="0" dirty="0">
                <a:solidFill>
                  <a:srgbClr val="000000">
                    <a:alpha val="100000"/>
                  </a:srgbClr>
                </a:solidFill>
                <a:latin typeface="FangSong"/>
                <a:ea typeface="FangSong"/>
                <a:cs typeface="FangSong"/>
              </a:rPr>
              <a:t>新疆维吾尔自治区教育厅或新疆生产建设兵团教育</a:t>
            </a:r>
            <a:endParaRPr sz="1300" dirty="0">
              <a:latin typeface="FangSong"/>
              <a:ea typeface="FangSong"/>
              <a:cs typeface="FangSong"/>
            </a:endParaRPr>
          </a:p>
          <a:p>
            <a:pPr marL="2164714" algn="l" rtl="0" eaLnBrk="0">
              <a:lnSpc>
                <a:spcPct val="89000"/>
              </a:lnSpc>
              <a:spcBef>
                <a:spcPts val="1204"/>
              </a:spcBef>
              <a:tabLst/>
            </a:pPr>
            <a:r>
              <a:rPr sz="1300" kern="0" spc="10" dirty="0">
                <a:solidFill>
                  <a:srgbClr val="000000">
                    <a:alpha val="100000"/>
                  </a:srgbClr>
                </a:solidFill>
                <a:latin typeface="FangSong"/>
                <a:ea typeface="FangSong"/>
                <a:cs typeface="FangSong"/>
              </a:rPr>
              <a:t>局</a:t>
            </a:r>
            <a:endParaRPr sz="1300" dirty="0">
              <a:latin typeface="FangSong"/>
              <a:ea typeface="FangSong"/>
              <a:cs typeface="FangSong"/>
            </a:endParaRPr>
          </a:p>
          <a:p>
            <a:pPr marL="31115" algn="l" rtl="0" eaLnBrk="0">
              <a:lnSpc>
                <a:spcPts val="2603"/>
              </a:lnSpc>
              <a:tabLst/>
            </a:pPr>
            <a:r>
              <a:rPr sz="1300" kern="0" spc="-20" dirty="0">
                <a:solidFill>
                  <a:srgbClr val="000000">
                    <a:alpha val="100000"/>
                  </a:srgbClr>
                </a:solidFill>
                <a:latin typeface="KaiTi"/>
                <a:ea typeface="KaiTi"/>
                <a:cs typeface="KaiTi"/>
              </a:rPr>
              <a:t>丙方（定向生本人</a:t>
            </a:r>
            <a:r>
              <a:rPr sz="1300" kern="0" spc="-320" dirty="0">
                <a:solidFill>
                  <a:srgbClr val="000000">
                    <a:alpha val="100000"/>
                  </a:srgbClr>
                </a:solidFill>
                <a:latin typeface="KaiTi"/>
                <a:ea typeface="KaiTi"/>
                <a:cs typeface="KaiTi"/>
              </a:rPr>
              <a:t>）：</a:t>
            </a:r>
            <a:endParaRPr sz="1300" dirty="0">
              <a:latin typeface="KaiTi"/>
              <a:ea typeface="KaiTi"/>
              <a:cs typeface="KaiTi"/>
            </a:endParaRPr>
          </a:p>
          <a:p>
            <a:pPr marL="517525" algn="l" rtl="0" eaLnBrk="0">
              <a:lnSpc>
                <a:spcPct val="89000"/>
              </a:lnSpc>
              <a:spcBef>
                <a:spcPts val="1216"/>
              </a:spcBef>
              <a:tabLst/>
            </a:pPr>
            <a:r>
              <a:rPr sz="1300" kern="0" spc="-10" dirty="0">
                <a:solidFill>
                  <a:srgbClr val="000000">
                    <a:alpha val="100000"/>
                  </a:srgbClr>
                </a:solidFill>
                <a:latin typeface="KaiTi"/>
                <a:ea typeface="KaiTi"/>
                <a:cs typeface="KaiTi"/>
              </a:rPr>
              <a:t>身份证号：</a:t>
            </a:r>
            <a:endParaRPr sz="1300" dirty="0">
              <a:latin typeface="KaiTi"/>
              <a:ea typeface="KaiTi"/>
              <a:cs typeface="KaiTi"/>
            </a:endParaRPr>
          </a:p>
          <a:p>
            <a:pPr algn="l" rtl="0" eaLnBrk="0">
              <a:lnSpc>
                <a:spcPct val="142000"/>
              </a:lnSpc>
              <a:tabLst/>
            </a:pPr>
            <a:endParaRPr sz="1000" dirty="0">
              <a:latin typeface="Arial"/>
              <a:ea typeface="Arial"/>
              <a:cs typeface="Arial"/>
            </a:endParaRPr>
          </a:p>
          <a:p>
            <a:pPr algn="l" rtl="0" eaLnBrk="0">
              <a:lnSpc>
                <a:spcPct val="142000"/>
              </a:lnSpc>
              <a:tabLst/>
            </a:pPr>
            <a:endParaRPr sz="1000" dirty="0">
              <a:latin typeface="Arial"/>
              <a:ea typeface="Arial"/>
              <a:cs typeface="Arial"/>
            </a:endParaRPr>
          </a:p>
          <a:p>
            <a:pPr marL="343534" algn="l" rtl="0" eaLnBrk="0">
              <a:lnSpc>
                <a:spcPct val="89000"/>
              </a:lnSpc>
              <a:spcBef>
                <a:spcPts val="400"/>
              </a:spcBef>
              <a:tabLst/>
            </a:pPr>
            <a:r>
              <a:rPr sz="1300" kern="0" spc="-20" dirty="0">
                <a:solidFill>
                  <a:srgbClr val="000000">
                    <a:alpha val="100000"/>
                  </a:srgbClr>
                </a:solidFill>
                <a:latin typeface="FangSong"/>
                <a:ea typeface="FangSong"/>
                <a:cs typeface="FangSong"/>
              </a:rPr>
              <a:t>少数民族高层次骨干人才计划南疆高校教师专项（</a:t>
            </a:r>
            <a:r>
              <a:rPr sz="1300" kern="0" spc="-300" dirty="0">
                <a:solidFill>
                  <a:srgbClr val="000000">
                    <a:alpha val="100000"/>
                  </a:srgbClr>
                </a:solidFill>
                <a:latin typeface="FangSong"/>
                <a:ea typeface="FangSong"/>
                <a:cs typeface="FangSong"/>
              </a:rPr>
              <a:t> </a:t>
            </a:r>
            <a:r>
              <a:rPr sz="1300" kern="0" spc="-30" dirty="0">
                <a:solidFill>
                  <a:srgbClr val="000000">
                    <a:alpha val="100000"/>
                  </a:srgbClr>
                </a:solidFill>
                <a:latin typeface="FangSong"/>
                <a:ea typeface="FangSong"/>
                <a:cs typeface="FangSong"/>
              </a:rPr>
              <a:t>以下简称南疆高校教师专</a:t>
            </a:r>
            <a:endParaRPr sz="1300" dirty="0">
              <a:latin typeface="FangSong"/>
              <a:ea typeface="FangSong"/>
              <a:cs typeface="FangSong"/>
            </a:endParaRPr>
          </a:p>
          <a:p>
            <a:pPr marL="16509" algn="l" rtl="0" eaLnBrk="0">
              <a:lnSpc>
                <a:spcPct val="168000"/>
              </a:lnSpc>
              <a:spcBef>
                <a:spcPts val="58"/>
              </a:spcBef>
              <a:tabLst/>
            </a:pPr>
            <a:r>
              <a:rPr sz="1300" kern="0" spc="0" dirty="0">
                <a:solidFill>
                  <a:srgbClr val="000000">
                    <a:alpha val="100000"/>
                  </a:srgbClr>
                </a:solidFill>
                <a:latin typeface="FangSong"/>
                <a:ea typeface="FangSong"/>
                <a:cs typeface="FangSong"/>
              </a:rPr>
              <a:t>项</a:t>
            </a:r>
            <a:r>
              <a:rPr sz="1300" kern="0" spc="-380" dirty="0">
                <a:solidFill>
                  <a:srgbClr val="000000">
                    <a:alpha val="100000"/>
                  </a:srgbClr>
                </a:solidFill>
                <a:latin typeface="FangSong"/>
                <a:ea typeface="FangSong"/>
                <a:cs typeface="FangSong"/>
              </a:rPr>
              <a:t>），</a:t>
            </a:r>
            <a:r>
              <a:rPr sz="1300" kern="0" spc="-29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旨在为新疆维吾尔自治区南疆地区（包括阿克苏地区、喀什地区</a:t>
            </a:r>
            <a:r>
              <a:rPr sz="1300" kern="0" spc="-10" dirty="0">
                <a:solidFill>
                  <a:srgbClr val="000000">
                    <a:alpha val="100000"/>
                  </a:srgbClr>
                </a:solidFill>
                <a:latin typeface="FangSong"/>
                <a:ea typeface="FangSong"/>
                <a:cs typeface="FangSong"/>
              </a:rPr>
              <a:t>、和田地</a:t>
            </a:r>
            <a:r>
              <a:rPr sz="1300" kern="0" spc="-10" dirty="0">
                <a:solidFill>
                  <a:srgbClr val="000000">
                    <a:alpha val="100000"/>
                  </a:srgbClr>
                </a:solidFill>
                <a:latin typeface="FangSong"/>
                <a:ea typeface="FangSong"/>
                <a:cs typeface="FangSong"/>
              </a:rPr>
              <a:t>区、巴音郭楞蒙古自治州、克孜勒苏柯尔克孜自治州；兵</a:t>
            </a:r>
            <a:r>
              <a:rPr sz="1300" kern="0" spc="-20" dirty="0">
                <a:solidFill>
                  <a:srgbClr val="000000">
                    <a:alpha val="100000"/>
                  </a:srgbClr>
                </a:solidFill>
                <a:latin typeface="FangSong"/>
                <a:ea typeface="FangSong"/>
                <a:cs typeface="FangSong"/>
              </a:rPr>
              <a:t>团第一师、第二师、第</a:t>
            </a:r>
            <a:r>
              <a:rPr sz="1300" kern="0" spc="-10" dirty="0">
                <a:solidFill>
                  <a:srgbClr val="000000">
                    <a:alpha val="100000"/>
                  </a:srgbClr>
                </a:solidFill>
                <a:latin typeface="FangSong"/>
                <a:ea typeface="FangSong"/>
                <a:cs typeface="FangSong"/>
              </a:rPr>
              <a:t>三师、第十四师、兵地融合发展草湖项目区）高校培养优秀</a:t>
            </a:r>
            <a:r>
              <a:rPr sz="1300" kern="0" spc="-20" dirty="0">
                <a:solidFill>
                  <a:srgbClr val="000000">
                    <a:alpha val="100000"/>
                  </a:srgbClr>
                </a:solidFill>
                <a:latin typeface="FangSong"/>
                <a:ea typeface="FangSong"/>
                <a:cs typeface="FangSong"/>
              </a:rPr>
              <a:t>师资，鼓励优秀人才</a:t>
            </a:r>
            <a:r>
              <a:rPr sz="1300" kern="0" spc="-10" dirty="0">
                <a:solidFill>
                  <a:srgbClr val="000000">
                    <a:alpha val="100000"/>
                  </a:srgbClr>
                </a:solidFill>
                <a:latin typeface="FangSong"/>
                <a:ea typeface="FangSong"/>
                <a:cs typeface="FangSong"/>
              </a:rPr>
              <a:t>在南疆地区高校从教。根据相关法律法规及少数民族高层次</a:t>
            </a:r>
            <a:r>
              <a:rPr sz="1300" kern="0" spc="-20" dirty="0">
                <a:solidFill>
                  <a:srgbClr val="000000">
                    <a:alpha val="100000"/>
                  </a:srgbClr>
                </a:solidFill>
                <a:latin typeface="FangSong"/>
                <a:ea typeface="FangSong"/>
                <a:cs typeface="FangSong"/>
              </a:rPr>
              <a:t>骨干人才研究生招生</a:t>
            </a:r>
            <a:r>
              <a:rPr sz="1300" kern="0" spc="0" dirty="0">
                <a:solidFill>
                  <a:srgbClr val="000000">
                    <a:alpha val="100000"/>
                  </a:srgbClr>
                </a:solidFill>
                <a:latin typeface="FangSong"/>
                <a:ea typeface="FangSong"/>
                <a:cs typeface="FangSong"/>
              </a:rPr>
              <a:t>计划实施政策，制订本协议，甲、乙、丙三方共同遵守。</a:t>
            </a:r>
            <a:endParaRPr sz="1300" dirty="0">
              <a:latin typeface="FangSong"/>
              <a:ea typeface="FangSong"/>
              <a:cs typeface="FangSong"/>
            </a:endParaRPr>
          </a:p>
          <a:p>
            <a:pPr marL="346709" algn="l" rtl="0" eaLnBrk="0">
              <a:lnSpc>
                <a:spcPct val="91000"/>
              </a:lnSpc>
              <a:spcBef>
                <a:spcPts val="1042"/>
              </a:spcBef>
              <a:tabLst/>
            </a:pPr>
            <a:r>
              <a:rPr sz="1300" kern="0" spc="0" dirty="0">
                <a:solidFill>
                  <a:srgbClr val="000000">
                    <a:alpha val="100000"/>
                  </a:srgbClr>
                </a:solidFill>
                <a:latin typeface="SimHei"/>
                <a:ea typeface="SimHei"/>
                <a:cs typeface="SimHei"/>
              </a:rPr>
              <a:t>一、协议签订前提</a:t>
            </a:r>
            <a:endParaRPr sz="1300" dirty="0">
              <a:latin typeface="SimHei"/>
              <a:ea typeface="SimHei"/>
              <a:cs typeface="SimHei"/>
            </a:endParaRPr>
          </a:p>
          <a:p>
            <a:pPr marL="12700" indent="338454" algn="l" rtl="0" eaLnBrk="0">
              <a:lnSpc>
                <a:spcPct val="171000"/>
              </a:lnSpc>
              <a:spcBef>
                <a:spcPts val="97"/>
              </a:spcBef>
              <a:tabLst/>
            </a:pPr>
            <a:r>
              <a:rPr sz="1300" kern="0" spc="-10" dirty="0">
                <a:solidFill>
                  <a:srgbClr val="000000">
                    <a:alpha val="100000"/>
                  </a:srgbClr>
                </a:solidFill>
                <a:latin typeface="FangSong"/>
                <a:ea typeface="FangSong"/>
                <a:cs typeface="FangSong"/>
              </a:rPr>
              <a:t>丙方具有南疆教师专项报考资格，了解相</a:t>
            </a:r>
            <a:r>
              <a:rPr sz="1300" kern="0" spc="-20" dirty="0">
                <a:solidFill>
                  <a:srgbClr val="000000">
                    <a:alpha val="100000"/>
                  </a:srgbClr>
                </a:solidFill>
                <a:latin typeface="FangSong"/>
                <a:ea typeface="FangSong"/>
                <a:cs typeface="FangSong"/>
              </a:rPr>
              <a:t>关政策，有志于在南疆地区高校从</a:t>
            </a:r>
            <a:r>
              <a:rPr sz="1300" kern="0" spc="-10" dirty="0">
                <a:solidFill>
                  <a:srgbClr val="000000">
                    <a:alpha val="100000"/>
                  </a:srgbClr>
                </a:solidFill>
                <a:latin typeface="FangSong"/>
                <a:ea typeface="FangSong"/>
                <a:cs typeface="FangSong"/>
              </a:rPr>
              <a:t>教，自愿报考南疆教师专项。经生源地教育行政部门审核，乙方</a:t>
            </a:r>
            <a:r>
              <a:rPr sz="1300" kern="0" spc="-20" dirty="0">
                <a:solidFill>
                  <a:srgbClr val="000000">
                    <a:alpha val="100000"/>
                  </a:srgbClr>
                </a:solidFill>
                <a:latin typeface="FangSong"/>
                <a:ea typeface="FangSong"/>
                <a:cs typeface="FangSong"/>
              </a:rPr>
              <a:t>确认丙方符合报</a:t>
            </a:r>
            <a:r>
              <a:rPr sz="1300" kern="0" spc="10" dirty="0">
                <a:solidFill>
                  <a:srgbClr val="000000">
                    <a:alpha val="100000"/>
                  </a:srgbClr>
                </a:solidFill>
                <a:latin typeface="FangSong"/>
                <a:ea typeface="FangSong"/>
                <a:cs typeface="FangSong"/>
              </a:rPr>
              <a:t>考条件。甲方按照研究生招生录取有关规</a:t>
            </a:r>
            <a:r>
              <a:rPr sz="1300" kern="0" spc="0" dirty="0">
                <a:solidFill>
                  <a:srgbClr val="000000">
                    <a:alpha val="100000"/>
                  </a:srgbClr>
                </a:solidFill>
                <a:latin typeface="FangSong"/>
                <a:ea typeface="FangSong"/>
                <a:cs typeface="FangSong"/>
              </a:rPr>
              <a:t>定，录取丙方为本校</a:t>
            </a:r>
            <a:r>
              <a:rPr sz="1300" u="sng" kern="0" spc="140" dirty="0">
                <a:solidFill>
                  <a:srgbClr val="000000">
                    <a:alpha val="100000"/>
                  </a:srgbClr>
                </a:solidFill>
                <a:latin typeface="FangSong"/>
                <a:ea typeface="FangSong"/>
                <a:cs typeface="FangSong"/>
              </a:rPr>
              <a:t>    </a:t>
            </a:r>
            <a:r>
              <a:rPr sz="1300" kern="0" spc="-51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学院（系、</a:t>
            </a:r>
            <a:r>
              <a:rPr sz="1300" kern="0" spc="0" dirty="0">
                <a:solidFill>
                  <a:srgbClr val="000000">
                    <a:alpha val="100000"/>
                  </a:srgbClr>
                </a:solidFill>
                <a:latin typeface="FangSong"/>
                <a:ea typeface="FangSong"/>
                <a:cs typeface="FangSong"/>
              </a:rPr>
              <a:t>部、所）</a:t>
            </a:r>
            <a:r>
              <a:rPr sz="1300" u="sng" kern="0" spc="0" dirty="0">
                <a:solidFill>
                  <a:srgbClr val="000000">
                    <a:alpha val="100000"/>
                  </a:srgbClr>
                </a:solidFill>
                <a:latin typeface="FangSong"/>
                <a:ea typeface="FangSong"/>
                <a:cs typeface="FangSong"/>
              </a:rPr>
              <a:t>    </a:t>
            </a:r>
            <a:r>
              <a:rPr sz="1300" kern="0" spc="-58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年</a:t>
            </a:r>
            <a:r>
              <a:rPr sz="1300" u="sng" kern="0" spc="270" dirty="0">
                <a:solidFill>
                  <a:srgbClr val="000000">
                    <a:alpha val="100000"/>
                  </a:srgbClr>
                </a:solidFill>
                <a:latin typeface="FangSong"/>
                <a:ea typeface="FangSong"/>
                <a:cs typeface="FangSong"/>
              </a:rPr>
              <a:t>  </a:t>
            </a:r>
            <a:r>
              <a:rPr sz="1300" kern="0" spc="-54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专业</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全日制</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非全日制</a:t>
            </a:r>
            <a:r>
              <a:rPr sz="1300" kern="0" spc="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硕士</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博士研究生</a:t>
            </a:r>
            <a:r>
              <a:rPr sz="1300" kern="0" spc="-10" dirty="0">
                <a:solidFill>
                  <a:srgbClr val="000000">
                    <a:alpha val="100000"/>
                  </a:srgbClr>
                </a:solidFill>
                <a:latin typeface="FangSong"/>
                <a:ea typeface="FangSong"/>
                <a:cs typeface="FangSong"/>
              </a:rPr>
              <a:t>。</a:t>
            </a:r>
            <a:endParaRPr sz="1300" dirty="0">
              <a:latin typeface="FangSong"/>
              <a:ea typeface="FangSong"/>
              <a:cs typeface="FangSong"/>
            </a:endParaRPr>
          </a:p>
          <a:p>
            <a:pPr marL="346709" algn="l" rtl="0" eaLnBrk="0">
              <a:lnSpc>
                <a:spcPct val="91000"/>
              </a:lnSpc>
              <a:spcBef>
                <a:spcPts val="810"/>
              </a:spcBef>
              <a:tabLst/>
            </a:pPr>
            <a:r>
              <a:rPr sz="1300" kern="0" spc="0" dirty="0">
                <a:solidFill>
                  <a:srgbClr val="000000">
                    <a:alpha val="100000"/>
                  </a:srgbClr>
                </a:solidFill>
                <a:latin typeface="SimHei"/>
                <a:ea typeface="SimHei"/>
                <a:cs typeface="SimHei"/>
              </a:rPr>
              <a:t>二、甲方的权利义务</a:t>
            </a:r>
            <a:endParaRPr sz="1300" dirty="0">
              <a:latin typeface="SimHei"/>
              <a:ea typeface="SimHei"/>
              <a:cs typeface="SimHei"/>
            </a:endParaRPr>
          </a:p>
          <a:p>
            <a:pPr marL="357504" algn="l" rtl="0" eaLnBrk="0">
              <a:lnSpc>
                <a:spcPts val="1836"/>
              </a:lnSpc>
              <a:spcBef>
                <a:spcPts val="965"/>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按照为南疆地</a:t>
            </a:r>
            <a:r>
              <a:rPr sz="1300" kern="0" spc="10" dirty="0">
                <a:solidFill>
                  <a:srgbClr val="000000">
                    <a:alpha val="100000"/>
                  </a:srgbClr>
                </a:solidFill>
                <a:latin typeface="FangSong"/>
                <a:ea typeface="FangSong"/>
                <a:cs typeface="FangSong"/>
              </a:rPr>
              <a:t>区高校培养优秀师资的目标，制订培养方案，提供优良的</a:t>
            </a:r>
            <a:endParaRPr sz="1300" dirty="0">
              <a:latin typeface="FangSong"/>
              <a:ea typeface="FangSong"/>
              <a:cs typeface="FangSong"/>
            </a:endParaRPr>
          </a:p>
          <a:p>
            <a:pPr marL="14604" algn="l" rtl="0" eaLnBrk="0">
              <a:lnSpc>
                <a:spcPts val="2383"/>
              </a:lnSpc>
              <a:tabLst/>
            </a:pPr>
            <a:r>
              <a:rPr sz="1300" kern="0" spc="0" dirty="0">
                <a:solidFill>
                  <a:srgbClr val="000000">
                    <a:alpha val="100000"/>
                  </a:srgbClr>
                </a:solidFill>
                <a:latin typeface="FangSong"/>
                <a:ea typeface="FangSong"/>
                <a:cs typeface="FangSong"/>
              </a:rPr>
              <a:t>教育教学条件，加强对丙方的教育培养。</a:t>
            </a:r>
            <a:endParaRPr sz="1300" dirty="0">
              <a:latin typeface="FangSong"/>
              <a:ea typeface="FangSong"/>
              <a:cs typeface="FangSong"/>
            </a:endParaRPr>
          </a:p>
        </p:txBody>
      </p:sp>
      <p:sp>
        <p:nvSpPr>
          <p:cNvPr id="90" name="textbox 90"/>
          <p:cNvSpPr/>
          <p:nvPr/>
        </p:nvSpPr>
        <p:spPr>
          <a:xfrm>
            <a:off x="88653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—18—</a:t>
            </a:r>
            <a:endParaRPr sz="1300" dirty="0">
              <a:latin typeface="Times New Roman"/>
              <a:ea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2"/>
          <p:cNvSpPr/>
          <p:nvPr/>
        </p:nvSpPr>
        <p:spPr>
          <a:xfrm>
            <a:off x="892051" y="1152750"/>
            <a:ext cx="5777229" cy="8502650"/>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340995" algn="l" rtl="0" eaLnBrk="0">
              <a:lnSpc>
                <a:spcPts val="1836"/>
              </a:lnSpc>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按研究生学籍管理规定及时办理丙方入学手</a:t>
            </a:r>
            <a:r>
              <a:rPr sz="1300" kern="0" spc="10" dirty="0">
                <a:solidFill>
                  <a:srgbClr val="000000">
                    <a:alpha val="100000"/>
                  </a:srgbClr>
                </a:solidFill>
                <a:latin typeface="FangSong"/>
                <a:ea typeface="FangSong"/>
                <a:cs typeface="FangSong"/>
              </a:rPr>
              <a:t>续并注册学籍，按《普通高</a:t>
            </a:r>
            <a:endParaRPr sz="1300" dirty="0">
              <a:latin typeface="FangSong"/>
              <a:ea typeface="FangSong"/>
              <a:cs typeface="FangSong"/>
            </a:endParaRPr>
          </a:p>
          <a:p>
            <a:pPr marL="23495" algn="l" rtl="0" eaLnBrk="0">
              <a:lnSpc>
                <a:spcPts val="2371"/>
              </a:lnSpc>
              <a:tabLst/>
            </a:pPr>
            <a:r>
              <a:rPr sz="1300" kern="0" spc="0" dirty="0">
                <a:solidFill>
                  <a:srgbClr val="000000">
                    <a:alpha val="100000"/>
                  </a:srgbClr>
                </a:solidFill>
                <a:latin typeface="FangSong"/>
                <a:ea typeface="FangSong"/>
                <a:cs typeface="FangSong"/>
              </a:rPr>
              <a:t>等学校学生管理规定》等要求做好丙方学习期间的管理工作。</a:t>
            </a:r>
            <a:endParaRPr sz="1300" dirty="0">
              <a:latin typeface="FangSong"/>
              <a:ea typeface="FangSong"/>
              <a:cs typeface="FangSong"/>
            </a:endParaRPr>
          </a:p>
          <a:p>
            <a:pPr marL="24765" indent="319404" algn="l" rtl="0" eaLnBrk="0">
              <a:lnSpc>
                <a:spcPct val="167000"/>
              </a:lnSpc>
              <a:spcBef>
                <a:spcPts val="150"/>
              </a:spcBef>
              <a:tabLst/>
            </a:pPr>
            <a:r>
              <a:rPr sz="1300" kern="0" spc="10" dirty="0">
                <a:solidFill>
                  <a:srgbClr val="000000">
                    <a:alpha val="100000"/>
                  </a:srgbClr>
                </a:solidFill>
                <a:latin typeface="Times New Roman"/>
                <a:ea typeface="Times New Roman"/>
                <a:cs typeface="Times New Roman"/>
              </a:rPr>
              <a:t>3.</a:t>
            </a:r>
            <a:r>
              <a:rPr sz="1300" kern="0" spc="110" dirty="0">
                <a:solidFill>
                  <a:srgbClr val="000000">
                    <a:alpha val="100000"/>
                  </a:srgbClr>
                </a:solidFill>
                <a:latin typeface="Times New Roman"/>
                <a:ea typeface="Times New Roman"/>
                <a:cs typeface="Times New Roman"/>
              </a:rPr>
              <a:t>  </a:t>
            </a:r>
            <a:r>
              <a:rPr sz="1300" kern="0" spc="10" dirty="0">
                <a:solidFill>
                  <a:srgbClr val="000000">
                    <a:alpha val="100000"/>
                  </a:srgbClr>
                </a:solidFill>
                <a:latin typeface="FangSong"/>
                <a:ea typeface="FangSong"/>
                <a:cs typeface="FangSong"/>
              </a:rPr>
              <a:t>甲方在丙方学习期满、符合毕业条件后，准予丙方毕业。丙方符合相</a:t>
            </a:r>
            <a:r>
              <a:rPr sz="1300" kern="0" spc="0" dirty="0">
                <a:solidFill>
                  <a:srgbClr val="000000">
                    <a:alpha val="100000"/>
                  </a:srgbClr>
                </a:solidFill>
                <a:latin typeface="FangSong"/>
                <a:ea typeface="FangSong"/>
                <a:cs typeface="FangSong"/>
              </a:rPr>
              <a:t>应</a:t>
            </a:r>
            <a:r>
              <a:rPr sz="1300" kern="0" spc="-10" dirty="0">
                <a:solidFill>
                  <a:srgbClr val="000000">
                    <a:alpha val="100000"/>
                  </a:srgbClr>
                </a:solidFill>
                <a:latin typeface="FangSong"/>
                <a:ea typeface="FangSong"/>
                <a:cs typeface="FangSong"/>
              </a:rPr>
              <a:t>学位授予条件，甲方授予相应学位。丙方毕</a:t>
            </a:r>
            <a:r>
              <a:rPr sz="1300" kern="0" spc="-20" dirty="0">
                <a:solidFill>
                  <a:srgbClr val="000000">
                    <a:alpha val="100000"/>
                  </a:srgbClr>
                </a:solidFill>
                <a:latin typeface="FangSong"/>
                <a:ea typeface="FangSong"/>
                <a:cs typeface="FangSong"/>
              </a:rPr>
              <a:t>业后，甲方将丙方毕业证书、学位证</a:t>
            </a:r>
            <a:r>
              <a:rPr sz="1300" kern="0" spc="0" dirty="0">
                <a:solidFill>
                  <a:srgbClr val="000000">
                    <a:alpha val="100000"/>
                  </a:srgbClr>
                </a:solidFill>
                <a:latin typeface="FangSong"/>
                <a:ea typeface="FangSong"/>
                <a:cs typeface="FangSong"/>
              </a:rPr>
              <a:t>书及就读期间档案等集中寄</a:t>
            </a:r>
            <a:r>
              <a:rPr sz="1300" kern="0" spc="-10" dirty="0">
                <a:solidFill>
                  <a:srgbClr val="000000">
                    <a:alpha val="100000"/>
                  </a:srgbClr>
                </a:solidFill>
                <a:latin typeface="FangSong"/>
                <a:ea typeface="FangSong"/>
                <a:cs typeface="FangSong"/>
              </a:rPr>
              <a:t>送乙方。</a:t>
            </a:r>
            <a:endParaRPr sz="1300" dirty="0">
              <a:latin typeface="FangSong"/>
              <a:ea typeface="FangSong"/>
              <a:cs typeface="FangSong"/>
            </a:endParaRPr>
          </a:p>
          <a:p>
            <a:pPr marL="46990" indent="292734" algn="l" rtl="0" eaLnBrk="0">
              <a:lnSpc>
                <a:spcPct val="160000"/>
              </a:lnSpc>
              <a:spcBef>
                <a:spcPts val="184"/>
              </a:spcBef>
              <a:tabLst/>
            </a:pPr>
            <a:r>
              <a:rPr sz="1300" kern="0" spc="10" dirty="0">
                <a:solidFill>
                  <a:srgbClr val="000000">
                    <a:alpha val="100000"/>
                  </a:srgbClr>
                </a:solidFill>
                <a:latin typeface="Times New Roman"/>
                <a:ea typeface="Times New Roman"/>
                <a:cs typeface="Times New Roman"/>
              </a:rPr>
              <a:t>4.</a:t>
            </a:r>
            <a:r>
              <a:rPr sz="1300" kern="0" spc="120" dirty="0">
                <a:solidFill>
                  <a:srgbClr val="000000">
                    <a:alpha val="100000"/>
                  </a:srgbClr>
                </a:solidFill>
                <a:latin typeface="Times New Roman"/>
                <a:ea typeface="Times New Roman"/>
                <a:cs typeface="Times New Roman"/>
              </a:rPr>
              <a:t>  </a:t>
            </a:r>
            <a:r>
              <a:rPr sz="1300" kern="0" spc="10" dirty="0">
                <a:solidFill>
                  <a:srgbClr val="000000">
                    <a:alpha val="100000"/>
                  </a:srgbClr>
                </a:solidFill>
                <a:latin typeface="FangSong"/>
                <a:ea typeface="FangSong"/>
                <a:cs typeface="FangSong"/>
              </a:rPr>
              <a:t>甲方负责落实丙方毕业去向至南疆就业高校，按有关规定配合将丙方户</a:t>
            </a:r>
            <a:r>
              <a:rPr sz="1300" kern="0" spc="-10" dirty="0">
                <a:solidFill>
                  <a:srgbClr val="000000">
                    <a:alpha val="100000"/>
                  </a:srgbClr>
                </a:solidFill>
                <a:latin typeface="FangSong"/>
                <a:ea typeface="FangSong"/>
                <a:cs typeface="FangSong"/>
              </a:rPr>
              <a:t>口及党团组织关系等转入南疆就业</a:t>
            </a:r>
            <a:r>
              <a:rPr sz="1300" kern="0" spc="-20" dirty="0">
                <a:solidFill>
                  <a:srgbClr val="000000">
                    <a:alpha val="100000"/>
                  </a:srgbClr>
                </a:solidFill>
                <a:latin typeface="FangSong"/>
                <a:ea typeface="FangSong"/>
                <a:cs typeface="FangSong"/>
              </a:rPr>
              <a:t>高校。</a:t>
            </a:r>
            <a:endParaRPr sz="1300" dirty="0">
              <a:latin typeface="FangSong"/>
              <a:ea typeface="FangSong"/>
              <a:cs typeface="FangSong"/>
            </a:endParaRPr>
          </a:p>
          <a:p>
            <a:pPr marL="347979" algn="l" rtl="0" eaLnBrk="0">
              <a:lnSpc>
                <a:spcPct val="91000"/>
              </a:lnSpc>
              <a:spcBef>
                <a:spcPts val="1062"/>
              </a:spcBef>
              <a:tabLst/>
            </a:pPr>
            <a:r>
              <a:rPr sz="1300" kern="0" spc="0" dirty="0">
                <a:solidFill>
                  <a:srgbClr val="000000">
                    <a:alpha val="100000"/>
                  </a:srgbClr>
                </a:solidFill>
                <a:latin typeface="SimHei"/>
                <a:ea typeface="SimHei"/>
                <a:cs typeface="SimHei"/>
              </a:rPr>
              <a:t>三、乙方的权利义务</a:t>
            </a:r>
            <a:endParaRPr sz="1300" dirty="0">
              <a:latin typeface="SimHei"/>
              <a:ea typeface="SimHei"/>
              <a:cs typeface="SimHei"/>
            </a:endParaRPr>
          </a:p>
          <a:p>
            <a:pPr marL="15240" indent="342900" algn="l" rtl="0" eaLnBrk="0">
              <a:lnSpc>
                <a:spcPct val="168000"/>
              </a:lnSpc>
              <a:spcBef>
                <a:spcPts val="13"/>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新疆维吾尔自</a:t>
            </a:r>
            <a:r>
              <a:rPr sz="1300" kern="0" spc="10" dirty="0">
                <a:solidFill>
                  <a:srgbClr val="000000">
                    <a:alpha val="100000"/>
                  </a:srgbClr>
                </a:solidFill>
                <a:latin typeface="FangSong"/>
                <a:ea typeface="FangSong"/>
                <a:cs typeface="FangSong"/>
              </a:rPr>
              <a:t>治区教育厅、新疆生产建设兵团教育局统筹南疆地区高校</a:t>
            </a:r>
            <a:r>
              <a:rPr sz="1300" kern="0" spc="-10" dirty="0">
                <a:solidFill>
                  <a:srgbClr val="000000">
                    <a:alpha val="100000"/>
                  </a:srgbClr>
                </a:solidFill>
                <a:latin typeface="FangSong"/>
                <a:ea typeface="FangSong"/>
                <a:cs typeface="FangSong"/>
              </a:rPr>
              <a:t>师资队伍建设需求，丙方到阿克苏地区、喀什地区、和田地区</a:t>
            </a:r>
            <a:r>
              <a:rPr sz="1300" kern="0" spc="-20" dirty="0">
                <a:solidFill>
                  <a:srgbClr val="000000">
                    <a:alpha val="100000"/>
                  </a:srgbClr>
                </a:solidFill>
                <a:latin typeface="FangSong"/>
                <a:ea typeface="FangSong"/>
                <a:cs typeface="FangSong"/>
              </a:rPr>
              <a:t>、巴音郭楞蒙古自</a:t>
            </a:r>
            <a:r>
              <a:rPr sz="1300" kern="0" spc="-10" dirty="0">
                <a:solidFill>
                  <a:srgbClr val="000000">
                    <a:alpha val="100000"/>
                  </a:srgbClr>
                </a:solidFill>
                <a:latin typeface="FangSong"/>
                <a:ea typeface="FangSong"/>
                <a:cs typeface="FangSong"/>
              </a:rPr>
              <a:t>治州、克孜勒苏柯尔克孜自治州等地区高校就业，由新疆维吾尔</a:t>
            </a:r>
            <a:r>
              <a:rPr sz="1300" kern="0" spc="-20" dirty="0">
                <a:solidFill>
                  <a:srgbClr val="000000">
                    <a:alpha val="100000"/>
                  </a:srgbClr>
                </a:solidFill>
                <a:latin typeface="FangSong"/>
                <a:ea typeface="FangSong"/>
                <a:cs typeface="FangSong"/>
              </a:rPr>
              <a:t>自治区教育厅履</a:t>
            </a:r>
            <a:r>
              <a:rPr sz="1300" kern="0" spc="-10" dirty="0">
                <a:solidFill>
                  <a:srgbClr val="000000">
                    <a:alpha val="100000"/>
                  </a:srgbClr>
                </a:solidFill>
                <a:latin typeface="FangSong"/>
                <a:ea typeface="FangSong"/>
                <a:cs typeface="FangSong"/>
              </a:rPr>
              <a:t>行乙方权利义务；丙方到兵团第一师、第二师、第三师、第十</a:t>
            </a:r>
            <a:r>
              <a:rPr sz="1300" kern="0" spc="-20" dirty="0">
                <a:solidFill>
                  <a:srgbClr val="000000">
                    <a:alpha val="100000"/>
                  </a:srgbClr>
                </a:solidFill>
                <a:latin typeface="FangSong"/>
                <a:ea typeface="FangSong"/>
                <a:cs typeface="FangSong"/>
              </a:rPr>
              <a:t>四师、兵地融合发</a:t>
            </a:r>
            <a:r>
              <a:rPr sz="1300" kern="0" spc="-10" dirty="0">
                <a:solidFill>
                  <a:srgbClr val="000000">
                    <a:alpha val="100000"/>
                  </a:srgbClr>
                </a:solidFill>
                <a:latin typeface="FangSong"/>
                <a:ea typeface="FangSong"/>
                <a:cs typeface="FangSong"/>
              </a:rPr>
              <a:t>展草湖项目区等地区高校就业，由新疆生产建设兵团教育局履行</a:t>
            </a:r>
            <a:r>
              <a:rPr sz="1300" kern="0" spc="-20" dirty="0">
                <a:solidFill>
                  <a:srgbClr val="000000">
                    <a:alpha val="100000"/>
                  </a:srgbClr>
                </a:solidFill>
                <a:latin typeface="FangSong"/>
                <a:ea typeface="FangSong"/>
                <a:cs typeface="FangSong"/>
              </a:rPr>
              <a:t>乙方权利义务。</a:t>
            </a:r>
            <a:endParaRPr sz="1300" dirty="0">
              <a:latin typeface="FangSong"/>
              <a:ea typeface="FangSong"/>
              <a:cs typeface="FangSong"/>
            </a:endParaRPr>
          </a:p>
          <a:p>
            <a:pPr marL="340995" algn="l" rtl="0" eaLnBrk="0">
              <a:lnSpc>
                <a:spcPts val="1836"/>
              </a:lnSpc>
              <a:spcBef>
                <a:spcPts val="845"/>
              </a:spcBef>
              <a:tabLst/>
            </a:pPr>
            <a:r>
              <a:rPr sz="1300" kern="0" spc="0" dirty="0">
                <a:solidFill>
                  <a:srgbClr val="000000">
                    <a:alpha val="100000"/>
                  </a:srgbClr>
                </a:solidFill>
                <a:latin typeface="Times New Roman"/>
                <a:ea typeface="Times New Roman"/>
                <a:cs typeface="Times New Roman"/>
              </a:rPr>
              <a:t>2.</a:t>
            </a:r>
            <a:r>
              <a:rPr sz="1300" kern="0" spc="100" dirty="0">
                <a:solidFill>
                  <a:srgbClr val="000000">
                    <a:alpha val="100000"/>
                  </a:srgbClr>
                </a:solidFill>
                <a:latin typeface="Times New Roman"/>
                <a:ea typeface="Times New Roman"/>
                <a:cs typeface="Times New Roman"/>
              </a:rPr>
              <a:t>  </a:t>
            </a:r>
            <a:r>
              <a:rPr sz="1300" kern="0" spc="0" dirty="0">
                <a:solidFill>
                  <a:srgbClr val="000000">
                    <a:alpha val="100000"/>
                  </a:srgbClr>
                </a:solidFill>
                <a:latin typeface="FangSong"/>
                <a:ea typeface="FangSong"/>
                <a:cs typeface="FangSong"/>
              </a:rPr>
              <a:t>乙方根据南疆高</a:t>
            </a:r>
            <a:r>
              <a:rPr sz="1300" kern="0" spc="-10" dirty="0">
                <a:solidFill>
                  <a:srgbClr val="000000">
                    <a:alpha val="100000"/>
                  </a:srgbClr>
                </a:solidFill>
                <a:latin typeface="FangSong"/>
                <a:ea typeface="FangSong"/>
                <a:cs typeface="FangSong"/>
              </a:rPr>
              <a:t>校建设需要统筹提出培养需求。</a:t>
            </a:r>
            <a:endParaRPr sz="1300" dirty="0">
              <a:latin typeface="FangSong"/>
              <a:ea typeface="FangSong"/>
              <a:cs typeface="FangSong"/>
            </a:endParaRPr>
          </a:p>
          <a:p>
            <a:pPr marL="344804" algn="l" rtl="0" eaLnBrk="0">
              <a:lnSpc>
                <a:spcPts val="1836"/>
              </a:lnSpc>
              <a:spcBef>
                <a:spcPts val="767"/>
              </a:spcBef>
              <a:tabLst/>
            </a:pPr>
            <a:r>
              <a:rPr sz="1300" kern="0" spc="20" dirty="0">
                <a:solidFill>
                  <a:srgbClr val="000000">
                    <a:alpha val="100000"/>
                  </a:srgbClr>
                </a:solidFill>
                <a:latin typeface="Times New Roman"/>
                <a:ea typeface="Times New Roman"/>
                <a:cs typeface="Times New Roman"/>
              </a:rPr>
              <a:t>3.  </a:t>
            </a:r>
            <a:r>
              <a:rPr sz="1300" kern="0" spc="20" dirty="0">
                <a:solidFill>
                  <a:srgbClr val="000000">
                    <a:alpha val="100000"/>
                  </a:srgbClr>
                </a:solidFill>
                <a:latin typeface="FangSong"/>
                <a:ea typeface="FangSong"/>
                <a:cs typeface="FangSong"/>
              </a:rPr>
              <a:t>配合甲方，指导定向就业高校采取不同</a:t>
            </a:r>
            <a:r>
              <a:rPr sz="1300" kern="0" spc="10" dirty="0">
                <a:solidFill>
                  <a:srgbClr val="000000">
                    <a:alpha val="100000"/>
                  </a:srgbClr>
                </a:solidFill>
                <a:latin typeface="FangSong"/>
                <a:ea typeface="FangSong"/>
                <a:cs typeface="FangSong"/>
              </a:rPr>
              <a:t>形式向学习期间的丙方介绍新疆</a:t>
            </a:r>
            <a:endParaRPr sz="1300" dirty="0">
              <a:latin typeface="FangSong"/>
              <a:ea typeface="FangSong"/>
              <a:cs typeface="FangSong"/>
            </a:endParaRPr>
          </a:p>
          <a:p>
            <a:pPr marL="20954" indent="3810" algn="l" rtl="0" eaLnBrk="0">
              <a:lnSpc>
                <a:spcPct val="164000"/>
              </a:lnSpc>
              <a:spcBef>
                <a:spcPts val="19"/>
              </a:spcBef>
              <a:tabLst/>
            </a:pPr>
            <a:r>
              <a:rPr sz="1300" kern="0" spc="-10" dirty="0">
                <a:solidFill>
                  <a:srgbClr val="000000">
                    <a:alpha val="100000"/>
                  </a:srgbClr>
                </a:solidFill>
                <a:latin typeface="FangSong"/>
                <a:ea typeface="FangSong"/>
                <a:cs typeface="FangSong"/>
              </a:rPr>
              <a:t>南疆地区社情民情、南疆地区高校发展情况，</a:t>
            </a:r>
            <a:r>
              <a:rPr sz="1300" kern="0" spc="-20" dirty="0">
                <a:solidFill>
                  <a:srgbClr val="000000">
                    <a:alpha val="100000"/>
                  </a:srgbClr>
                </a:solidFill>
                <a:latin typeface="FangSong"/>
                <a:ea typeface="FangSong"/>
                <a:cs typeface="FangSong"/>
              </a:rPr>
              <a:t>并对丙方的思想、学习等方面的情</a:t>
            </a:r>
            <a:r>
              <a:rPr sz="1300" kern="0" spc="0" dirty="0">
                <a:solidFill>
                  <a:srgbClr val="000000">
                    <a:alpha val="100000"/>
                  </a:srgbClr>
                </a:solidFill>
                <a:latin typeface="FangSong"/>
                <a:ea typeface="FangSong"/>
                <a:cs typeface="FangSong"/>
              </a:rPr>
              <a:t>况进行考察了解。</a:t>
            </a:r>
            <a:endParaRPr sz="1300" dirty="0">
              <a:latin typeface="FangSong"/>
              <a:ea typeface="FangSong"/>
              <a:cs typeface="FangSong"/>
            </a:endParaRPr>
          </a:p>
          <a:p>
            <a:pPr marL="340359" algn="l" rtl="0" eaLnBrk="0">
              <a:lnSpc>
                <a:spcPts val="1836"/>
              </a:lnSpc>
              <a:spcBef>
                <a:spcPts val="828"/>
              </a:spcBef>
              <a:tabLst/>
            </a:pPr>
            <a:r>
              <a:rPr sz="1300" kern="0" spc="20" dirty="0">
                <a:solidFill>
                  <a:srgbClr val="000000">
                    <a:alpha val="100000"/>
                  </a:srgbClr>
                </a:solidFill>
                <a:latin typeface="Times New Roman"/>
                <a:ea typeface="Times New Roman"/>
                <a:cs typeface="Times New Roman"/>
              </a:rPr>
              <a:t>4.  </a:t>
            </a:r>
            <a:r>
              <a:rPr sz="1300" kern="0" spc="20" dirty="0">
                <a:solidFill>
                  <a:srgbClr val="000000">
                    <a:alpha val="100000"/>
                  </a:srgbClr>
                </a:solidFill>
                <a:latin typeface="FangSong"/>
                <a:ea typeface="FangSong"/>
                <a:cs typeface="FangSong"/>
              </a:rPr>
              <a:t>会同人力资源社会保障等部门指导丙方至南疆地</a:t>
            </a:r>
            <a:r>
              <a:rPr sz="1300" kern="0" spc="10" dirty="0">
                <a:solidFill>
                  <a:srgbClr val="000000">
                    <a:alpha val="100000"/>
                  </a:srgbClr>
                </a:solidFill>
                <a:latin typeface="FangSong"/>
                <a:ea typeface="FangSong"/>
                <a:cs typeface="FangSong"/>
              </a:rPr>
              <a:t>区高校就业。在丙方毕</a:t>
            </a:r>
            <a:endParaRPr sz="1300" dirty="0">
              <a:latin typeface="FangSong"/>
              <a:ea typeface="FangSong"/>
              <a:cs typeface="FangSong"/>
            </a:endParaRPr>
          </a:p>
          <a:p>
            <a:pPr marL="15240" indent="7620" algn="l" rtl="0" eaLnBrk="0">
              <a:lnSpc>
                <a:spcPct val="165000"/>
              </a:lnSpc>
              <a:spcBef>
                <a:spcPts val="1"/>
              </a:spcBef>
              <a:tabLst/>
            </a:pPr>
            <a:r>
              <a:rPr sz="1300" kern="0" spc="-10" dirty="0">
                <a:solidFill>
                  <a:srgbClr val="000000">
                    <a:alpha val="100000"/>
                  </a:srgbClr>
                </a:solidFill>
                <a:latin typeface="FangSong"/>
                <a:ea typeface="FangSong"/>
                <a:cs typeface="FangSong"/>
              </a:rPr>
              <a:t>业时，乙方指导定向就业高校组织对丙方进行专</a:t>
            </a:r>
            <a:r>
              <a:rPr sz="1300" kern="0" spc="-20" dirty="0">
                <a:solidFill>
                  <a:srgbClr val="000000">
                    <a:alpha val="100000"/>
                  </a:srgbClr>
                </a:solidFill>
                <a:latin typeface="FangSong"/>
                <a:ea typeface="FangSong"/>
                <a:cs typeface="FangSong"/>
              </a:rPr>
              <a:t>业知识和技能、工作能力和综合</a:t>
            </a:r>
            <a:r>
              <a:rPr sz="1300" kern="0" spc="-10" dirty="0">
                <a:solidFill>
                  <a:srgbClr val="000000">
                    <a:alpha val="100000"/>
                  </a:srgbClr>
                </a:solidFill>
                <a:latin typeface="FangSong"/>
                <a:ea typeface="FangSong"/>
                <a:cs typeface="FangSong"/>
              </a:rPr>
              <a:t>素质等方面进行考核，指导丙方、南疆地区高校根据丙方所学</a:t>
            </a:r>
            <a:r>
              <a:rPr sz="1300" kern="0" spc="-20" dirty="0">
                <a:solidFill>
                  <a:srgbClr val="000000">
                    <a:alpha val="100000"/>
                  </a:srgbClr>
                </a:solidFill>
                <a:latin typeface="FangSong"/>
                <a:ea typeface="FangSong"/>
                <a:cs typeface="FangSong"/>
              </a:rPr>
              <a:t>专业、需求岗位进</a:t>
            </a:r>
            <a:r>
              <a:rPr sz="1300" kern="0" spc="0" dirty="0">
                <a:solidFill>
                  <a:srgbClr val="000000">
                    <a:alpha val="100000"/>
                  </a:srgbClr>
                </a:solidFill>
                <a:latin typeface="FangSong"/>
                <a:ea typeface="FangSong"/>
                <a:cs typeface="FangSong"/>
              </a:rPr>
              <a:t>行双向选择。</a:t>
            </a:r>
            <a:endParaRPr sz="1300" dirty="0">
              <a:latin typeface="FangSong"/>
              <a:ea typeface="FangSong"/>
              <a:cs typeface="FangSong"/>
            </a:endParaRPr>
          </a:p>
          <a:p>
            <a:pPr marL="346075" algn="l" rtl="0" eaLnBrk="0">
              <a:lnSpc>
                <a:spcPct val="89000"/>
              </a:lnSpc>
              <a:spcBef>
                <a:spcPts val="1061"/>
              </a:spcBef>
              <a:tabLst/>
            </a:pPr>
            <a:r>
              <a:rPr sz="1300" kern="0" spc="0" dirty="0">
                <a:solidFill>
                  <a:srgbClr val="000000">
                    <a:alpha val="100000"/>
                  </a:srgbClr>
                </a:solidFill>
                <a:latin typeface="Times New Roman"/>
                <a:ea typeface="Times New Roman"/>
                <a:cs typeface="Times New Roman"/>
              </a:rPr>
              <a:t>5.  </a:t>
            </a:r>
            <a:r>
              <a:rPr sz="1300" kern="0" spc="0" dirty="0">
                <a:solidFill>
                  <a:srgbClr val="000000">
                    <a:alpha val="100000"/>
                  </a:srgbClr>
                </a:solidFill>
                <a:latin typeface="FangSong"/>
                <a:ea typeface="FangSong"/>
                <a:cs typeface="FangSong"/>
              </a:rPr>
              <a:t>在丙方毕业后，指导丙方与南疆地区高校签订就业协议。</a:t>
            </a:r>
            <a:endParaRPr sz="1300" dirty="0">
              <a:latin typeface="FangSong"/>
              <a:ea typeface="FangSong"/>
              <a:cs typeface="FangSong"/>
            </a:endParaRPr>
          </a:p>
          <a:p>
            <a:pPr marL="354965" algn="l" rtl="0" eaLnBrk="0">
              <a:lnSpc>
                <a:spcPct val="91000"/>
              </a:lnSpc>
              <a:spcBef>
                <a:spcPts val="1207"/>
              </a:spcBef>
              <a:tabLst/>
            </a:pPr>
            <a:r>
              <a:rPr sz="1300" kern="0" spc="-10" dirty="0">
                <a:solidFill>
                  <a:srgbClr val="000000">
                    <a:alpha val="100000"/>
                  </a:srgbClr>
                </a:solidFill>
                <a:latin typeface="SimHei"/>
                <a:ea typeface="SimHei"/>
                <a:cs typeface="SimHei"/>
              </a:rPr>
              <a:t>四、丙方的权利义务</a:t>
            </a:r>
            <a:endParaRPr sz="1300" dirty="0">
              <a:latin typeface="SimHei"/>
              <a:ea typeface="SimHei"/>
              <a:cs typeface="SimHei"/>
            </a:endParaRPr>
          </a:p>
          <a:p>
            <a:pPr marL="12700" indent="345440" algn="l" rtl="0" eaLnBrk="0">
              <a:lnSpc>
                <a:spcPct val="166000"/>
              </a:lnSpc>
              <a:spcBef>
                <a:spcPts val="148"/>
              </a:spcBef>
              <a:tabLst/>
            </a:pPr>
            <a:r>
              <a:rPr sz="1300" kern="0" spc="10" dirty="0">
                <a:solidFill>
                  <a:srgbClr val="000000">
                    <a:alpha val="100000"/>
                  </a:srgbClr>
                </a:solidFill>
                <a:latin typeface="Times New Roman"/>
                <a:ea typeface="Times New Roman"/>
                <a:cs typeface="Times New Roman"/>
              </a:rPr>
              <a:t>1.  </a:t>
            </a:r>
            <a:r>
              <a:rPr sz="1300" kern="0" spc="10" dirty="0">
                <a:solidFill>
                  <a:srgbClr val="000000">
                    <a:alpha val="100000"/>
                  </a:srgbClr>
                </a:solidFill>
                <a:latin typeface="FangSong"/>
                <a:ea typeface="FangSong"/>
                <a:cs typeface="FangSong"/>
              </a:rPr>
              <a:t>丙方在校学习期间与普通类研究生招生计划录取研究生实行统一标准、</a:t>
            </a:r>
            <a:r>
              <a:rPr sz="1300" kern="0" spc="-10" dirty="0">
                <a:solidFill>
                  <a:srgbClr val="000000">
                    <a:alpha val="100000"/>
                  </a:srgbClr>
                </a:solidFill>
                <a:latin typeface="FangSong"/>
                <a:ea typeface="FangSong"/>
                <a:cs typeface="FangSong"/>
              </a:rPr>
              <a:t>统一要求、统一管理，修业年限、学业奖励等在校期间教育管理</a:t>
            </a:r>
            <a:r>
              <a:rPr sz="1300" kern="0" spc="-20" dirty="0">
                <a:solidFill>
                  <a:srgbClr val="000000">
                    <a:alpha val="100000"/>
                  </a:srgbClr>
                </a:solidFill>
                <a:latin typeface="FangSong"/>
                <a:ea typeface="FangSong"/>
                <a:cs typeface="FangSong"/>
              </a:rPr>
              <a:t>服务事项，与其</a:t>
            </a:r>
            <a:r>
              <a:rPr sz="1300" kern="0" spc="30" dirty="0">
                <a:solidFill>
                  <a:srgbClr val="000000">
                    <a:alpha val="100000"/>
                  </a:srgbClr>
                </a:solidFill>
                <a:latin typeface="FangSong"/>
                <a:ea typeface="FangSong"/>
                <a:cs typeface="FangSong"/>
              </a:rPr>
              <a:t>他普通类研究生招生计划录取研究生一致。丙方在校期</a:t>
            </a:r>
            <a:r>
              <a:rPr sz="1300" kern="0" spc="20" dirty="0">
                <a:solidFill>
                  <a:srgbClr val="000000">
                    <a:alpha val="100000"/>
                  </a:srgbClr>
                </a:solidFill>
                <a:latin typeface="FangSong"/>
                <a:ea typeface="FangSong"/>
                <a:cs typeface="FangSong"/>
              </a:rPr>
              <a:t>间教育管理服务各类事</a:t>
            </a:r>
            <a:endParaRPr sz="1300" dirty="0">
              <a:latin typeface="FangSong"/>
              <a:ea typeface="FangSong"/>
              <a:cs typeface="FangSong"/>
            </a:endParaRPr>
          </a:p>
        </p:txBody>
      </p:sp>
      <p:sp>
        <p:nvSpPr>
          <p:cNvPr id="94" name="textbox 94"/>
          <p:cNvSpPr/>
          <p:nvPr/>
        </p:nvSpPr>
        <p:spPr>
          <a:xfrm>
            <a:off x="611225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—19—</a:t>
            </a:r>
            <a:endParaRPr sz="1300" dirty="0">
              <a:latin typeface="Times New Roman"/>
              <a:ea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6"/>
          <p:cNvSpPr/>
          <p:nvPr/>
        </p:nvSpPr>
        <p:spPr>
          <a:xfrm>
            <a:off x="897030" y="1177824"/>
            <a:ext cx="5792470" cy="8488044"/>
          </a:xfrm>
          <a:prstGeom prst="rect">
            <a:avLst/>
          </a:prstGeom>
          <a:noFill/>
          <a:ln w="0" cap="flat">
            <a:noFill/>
            <a:prstDash val="solid"/>
            <a:miter lim="0"/>
          </a:ln>
        </p:spPr>
        <p:txBody>
          <a:bodyPr vert="horz" wrap="square" lIns="0" tIns="0" rIns="0" bIns="0"/>
          <a:lstStyle/>
          <a:p>
            <a:pPr algn="l" rtl="0" eaLnBrk="0">
              <a:lnSpc>
                <a:spcPct val="85933"/>
              </a:lnSpc>
              <a:tabLst/>
            </a:pPr>
            <a:endParaRPr sz="100" dirty="0">
              <a:latin typeface="Arial"/>
              <a:ea typeface="Arial"/>
              <a:cs typeface="Arial"/>
            </a:endParaRPr>
          </a:p>
          <a:p>
            <a:pPr marL="12700" algn="l" rtl="0" eaLnBrk="0">
              <a:lnSpc>
                <a:spcPct val="90000"/>
              </a:lnSpc>
              <a:tabLst/>
            </a:pPr>
            <a:r>
              <a:rPr sz="1300" kern="0" spc="-10" dirty="0">
                <a:solidFill>
                  <a:srgbClr val="000000">
                    <a:alpha val="100000"/>
                  </a:srgbClr>
                </a:solidFill>
                <a:latin typeface="FangSong"/>
                <a:ea typeface="FangSong"/>
                <a:cs typeface="FangSong"/>
              </a:rPr>
              <a:t>项，包括出国交换学习、学籍变动、学业奖助等，均按</a:t>
            </a:r>
            <a:r>
              <a:rPr sz="1300" kern="0" spc="-20" dirty="0">
                <a:solidFill>
                  <a:srgbClr val="000000">
                    <a:alpha val="100000"/>
                  </a:srgbClr>
                </a:solidFill>
                <a:latin typeface="FangSong"/>
                <a:ea typeface="FangSong"/>
                <a:cs typeface="FangSong"/>
              </a:rPr>
              <a:t>甲方有关规定执行。丙方</a:t>
            </a:r>
            <a:endParaRPr sz="1300" dirty="0">
              <a:latin typeface="FangSong"/>
              <a:ea typeface="FangSong"/>
              <a:cs typeface="FangSong"/>
            </a:endParaRPr>
          </a:p>
          <a:p>
            <a:pPr marL="20954" algn="l" rtl="0" eaLnBrk="0">
              <a:lnSpc>
                <a:spcPts val="2603"/>
              </a:lnSpc>
              <a:tabLst/>
            </a:pPr>
            <a:r>
              <a:rPr sz="1300" kern="0" spc="-10" dirty="0">
                <a:solidFill>
                  <a:srgbClr val="000000">
                    <a:alpha val="100000"/>
                  </a:srgbClr>
                </a:solidFill>
                <a:latin typeface="FangSong"/>
                <a:ea typeface="FangSong"/>
                <a:cs typeface="FangSong"/>
              </a:rPr>
              <a:t>学习期间不得变更专业。</a:t>
            </a:r>
            <a:endParaRPr sz="1300" dirty="0">
              <a:latin typeface="FangSong"/>
              <a:ea typeface="FangSong"/>
              <a:cs typeface="FangSong"/>
            </a:endParaRPr>
          </a:p>
          <a:p>
            <a:pPr marL="336550" algn="l" rtl="0" eaLnBrk="0">
              <a:lnSpc>
                <a:spcPts val="1836"/>
              </a:lnSpc>
              <a:spcBef>
                <a:spcPts val="988"/>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丙方按国家及甲方相关规定缴纳学费、住</a:t>
            </a:r>
            <a:r>
              <a:rPr sz="1300" kern="0" spc="10" dirty="0">
                <a:solidFill>
                  <a:srgbClr val="000000">
                    <a:alpha val="100000"/>
                  </a:srgbClr>
                </a:solidFill>
                <a:latin typeface="FangSong"/>
                <a:ea typeface="FangSong"/>
                <a:cs typeface="FangSong"/>
              </a:rPr>
              <a:t>宿费等费用。丙方学习期间，</a:t>
            </a:r>
            <a:endParaRPr sz="1300" dirty="0">
              <a:latin typeface="FangSong"/>
              <a:ea typeface="FangSong"/>
              <a:cs typeface="FangSong"/>
            </a:endParaRPr>
          </a:p>
          <a:p>
            <a:pPr marL="18415" algn="l" rtl="0" eaLnBrk="0">
              <a:lnSpc>
                <a:spcPts val="2354"/>
              </a:lnSpc>
              <a:tabLst/>
            </a:pPr>
            <a:r>
              <a:rPr sz="1300" kern="0" spc="0" dirty="0">
                <a:solidFill>
                  <a:srgbClr val="000000">
                    <a:alpha val="100000"/>
                  </a:srgbClr>
                </a:solidFill>
                <a:latin typeface="FangSong"/>
                <a:ea typeface="FangSong"/>
                <a:cs typeface="FangSong"/>
              </a:rPr>
              <a:t>户口、个人档案及党团关系按甲方有关规定办理。</a:t>
            </a:r>
            <a:endParaRPr sz="1300" dirty="0">
              <a:latin typeface="FangSong"/>
              <a:ea typeface="FangSong"/>
              <a:cs typeface="FangSong"/>
            </a:endParaRPr>
          </a:p>
          <a:p>
            <a:pPr marL="339725" algn="l" rtl="0" eaLnBrk="0">
              <a:lnSpc>
                <a:spcPts val="1836"/>
              </a:lnSpc>
              <a:spcBef>
                <a:spcPts val="1004"/>
              </a:spcBef>
              <a:tabLst/>
            </a:pPr>
            <a:r>
              <a:rPr sz="1300" kern="0" spc="20" dirty="0">
                <a:solidFill>
                  <a:srgbClr val="000000">
                    <a:alpha val="100000"/>
                  </a:srgbClr>
                </a:solidFill>
                <a:latin typeface="Times New Roman"/>
                <a:ea typeface="Times New Roman"/>
                <a:cs typeface="Times New Roman"/>
              </a:rPr>
              <a:t>3.  </a:t>
            </a:r>
            <a:r>
              <a:rPr sz="1300" kern="0" spc="20" dirty="0">
                <a:solidFill>
                  <a:srgbClr val="000000">
                    <a:alpha val="100000"/>
                  </a:srgbClr>
                </a:solidFill>
                <a:latin typeface="FangSong"/>
                <a:ea typeface="FangSong"/>
                <a:cs typeface="FangSong"/>
              </a:rPr>
              <a:t>丙方在入学前，需在甲方指定的二级甲</a:t>
            </a:r>
            <a:r>
              <a:rPr sz="1300" kern="0" spc="10" dirty="0">
                <a:solidFill>
                  <a:srgbClr val="000000">
                    <a:alpha val="100000"/>
                  </a:srgbClr>
                </a:solidFill>
                <a:latin typeface="FangSong"/>
                <a:ea typeface="FangSong"/>
                <a:cs typeface="FangSong"/>
              </a:rPr>
              <a:t>等（含）以上医院体检，体检须</a:t>
            </a:r>
            <a:endParaRPr sz="1300" dirty="0">
              <a:latin typeface="FangSong"/>
              <a:ea typeface="FangSong"/>
              <a:cs typeface="FangSong"/>
            </a:endParaRPr>
          </a:p>
          <a:p>
            <a:pPr marL="15240" algn="l" rtl="0" eaLnBrk="0">
              <a:lnSpc>
                <a:spcPts val="2371"/>
              </a:lnSpc>
              <a:tabLst/>
            </a:pPr>
            <a:r>
              <a:rPr sz="1300" kern="0" spc="0" dirty="0">
                <a:solidFill>
                  <a:srgbClr val="000000">
                    <a:alpha val="100000"/>
                  </a:srgbClr>
                </a:solidFill>
                <a:latin typeface="FangSong"/>
                <a:ea typeface="FangSong"/>
                <a:cs typeface="FangSong"/>
              </a:rPr>
              <a:t>符合教师资格认定体检标准，方可办理入学手续。</a:t>
            </a:r>
            <a:endParaRPr sz="1300" dirty="0">
              <a:latin typeface="FangSong"/>
              <a:ea typeface="FangSong"/>
              <a:cs typeface="FangSong"/>
            </a:endParaRPr>
          </a:p>
          <a:p>
            <a:pPr marL="335279" algn="l" rtl="0" eaLnBrk="0">
              <a:lnSpc>
                <a:spcPts val="1836"/>
              </a:lnSpc>
              <a:spcBef>
                <a:spcPts val="1000"/>
              </a:spcBef>
              <a:tabLst/>
            </a:pPr>
            <a:r>
              <a:rPr sz="1300" kern="0" spc="20" dirty="0">
                <a:solidFill>
                  <a:srgbClr val="000000">
                    <a:alpha val="100000"/>
                  </a:srgbClr>
                </a:solidFill>
                <a:latin typeface="Times New Roman"/>
                <a:ea typeface="Times New Roman"/>
                <a:cs typeface="Times New Roman"/>
              </a:rPr>
              <a:t>4.  </a:t>
            </a:r>
            <a:r>
              <a:rPr sz="1300" kern="0" spc="20" dirty="0">
                <a:solidFill>
                  <a:srgbClr val="000000">
                    <a:alpha val="100000"/>
                  </a:srgbClr>
                </a:solidFill>
                <a:latin typeface="FangSong"/>
                <a:ea typeface="FangSong"/>
                <a:cs typeface="FangSong"/>
              </a:rPr>
              <a:t>丙方在校期间，须严格遵守国家法律法规及甲方</a:t>
            </a:r>
            <a:r>
              <a:rPr sz="1300" kern="0" spc="10" dirty="0">
                <a:solidFill>
                  <a:srgbClr val="000000">
                    <a:alpha val="100000"/>
                  </a:srgbClr>
                </a:solidFill>
                <a:latin typeface="FangSong"/>
                <a:ea typeface="FangSong"/>
                <a:cs typeface="FangSong"/>
              </a:rPr>
              <a:t>各项规章制度，按时完</a:t>
            </a:r>
            <a:endParaRPr sz="1300" dirty="0">
              <a:latin typeface="FangSong"/>
              <a:ea typeface="FangSong"/>
              <a:cs typeface="FangSong"/>
            </a:endParaRPr>
          </a:p>
          <a:p>
            <a:pPr marL="14604" algn="l" rtl="0" eaLnBrk="0">
              <a:lnSpc>
                <a:spcPts val="2371"/>
              </a:lnSpc>
              <a:tabLst/>
            </a:pPr>
            <a:r>
              <a:rPr sz="1300" kern="0" spc="0" dirty="0">
                <a:solidFill>
                  <a:srgbClr val="000000">
                    <a:alpha val="100000"/>
                  </a:srgbClr>
                </a:solidFill>
                <a:latin typeface="FangSong"/>
                <a:ea typeface="FangSong"/>
                <a:cs typeface="FangSong"/>
              </a:rPr>
              <a:t>成学业，取得相应的学位证书和毕业证书。</a:t>
            </a:r>
            <a:endParaRPr sz="1300" dirty="0">
              <a:latin typeface="FangSong"/>
              <a:ea typeface="FangSong"/>
              <a:cs typeface="FangSong"/>
            </a:endParaRPr>
          </a:p>
          <a:p>
            <a:pPr algn="r" rtl="0" eaLnBrk="0">
              <a:lnSpc>
                <a:spcPct val="89000"/>
              </a:lnSpc>
              <a:spcBef>
                <a:spcPts val="1204"/>
              </a:spcBef>
              <a:tabLst/>
            </a:pPr>
            <a:r>
              <a:rPr sz="1300" kern="0" spc="-30" dirty="0">
                <a:solidFill>
                  <a:srgbClr val="000000">
                    <a:alpha val="100000"/>
                  </a:srgbClr>
                </a:solidFill>
                <a:latin typeface="Times New Roman"/>
                <a:ea typeface="Times New Roman"/>
                <a:cs typeface="Times New Roman"/>
              </a:rPr>
              <a:t>5.  </a:t>
            </a:r>
            <a:r>
              <a:rPr sz="1300" kern="0" spc="-30" dirty="0">
                <a:solidFill>
                  <a:srgbClr val="000000">
                    <a:alpha val="100000"/>
                  </a:srgbClr>
                </a:solidFill>
                <a:latin typeface="FangSong"/>
                <a:ea typeface="FangSong"/>
                <a:cs typeface="FangSong"/>
              </a:rPr>
              <a:t>丙方毕业后，参加就业高校考核，双向选择确定就业的南疆高校及岗</a:t>
            </a:r>
            <a:r>
              <a:rPr sz="1300" kern="0" spc="-40" dirty="0">
                <a:solidFill>
                  <a:srgbClr val="000000">
                    <a:alpha val="100000"/>
                  </a:srgbClr>
                </a:solidFill>
                <a:latin typeface="FangSong"/>
                <a:ea typeface="FangSong"/>
                <a:cs typeface="FangSong"/>
              </a:rPr>
              <a:t>位。</a:t>
            </a:r>
            <a:endParaRPr sz="1300" dirty="0">
              <a:latin typeface="FangSong"/>
              <a:ea typeface="FangSong"/>
              <a:cs typeface="FangSong"/>
            </a:endParaRPr>
          </a:p>
          <a:p>
            <a:pPr marL="13334" indent="4444" algn="l" rtl="0" eaLnBrk="0">
              <a:lnSpc>
                <a:spcPct val="172000"/>
              </a:lnSpc>
              <a:spcBef>
                <a:spcPts val="12"/>
              </a:spcBef>
              <a:tabLst/>
            </a:pPr>
            <a:r>
              <a:rPr sz="1300" kern="0" spc="0" dirty="0">
                <a:solidFill>
                  <a:srgbClr val="000000">
                    <a:alpha val="100000"/>
                  </a:srgbClr>
                </a:solidFill>
                <a:latin typeface="FangSong"/>
                <a:ea typeface="FangSong"/>
                <a:cs typeface="FangSong"/>
              </a:rPr>
              <a:t>丙方在南疆高校工作服务年限，硕士毕业生不得少于</a:t>
            </a:r>
            <a:r>
              <a:rPr sz="1300" kern="0" spc="-370" dirty="0">
                <a:solidFill>
                  <a:srgbClr val="000000">
                    <a:alpha val="100000"/>
                  </a:srgbClr>
                </a:solidFill>
                <a:latin typeface="FangSong"/>
                <a:ea typeface="FangSong"/>
                <a:cs typeface="FangSong"/>
              </a:rPr>
              <a:t> </a:t>
            </a:r>
            <a:r>
              <a:rPr sz="1300" kern="0" spc="0" dirty="0">
                <a:solidFill>
                  <a:srgbClr val="000000">
                    <a:alpha val="100000"/>
                  </a:srgbClr>
                </a:solidFill>
                <a:latin typeface="Times New Roman"/>
                <a:ea typeface="Times New Roman"/>
                <a:cs typeface="Times New Roman"/>
              </a:rPr>
              <a:t>3 </a:t>
            </a:r>
            <a:r>
              <a:rPr sz="1300" kern="0" spc="0" dirty="0">
                <a:solidFill>
                  <a:srgbClr val="000000">
                    <a:alpha val="100000"/>
                  </a:srgbClr>
                </a:solidFill>
                <a:latin typeface="FangSong"/>
                <a:ea typeface="FangSong"/>
                <a:cs typeface="FangSong"/>
              </a:rPr>
              <a:t>年（含</a:t>
            </a:r>
            <a:r>
              <a:rPr sz="1300" kern="0" spc="-310" dirty="0">
                <a:solidFill>
                  <a:srgbClr val="000000">
                    <a:alpha val="100000"/>
                  </a:srgbClr>
                </a:solidFill>
                <a:latin typeface="FangSong"/>
                <a:ea typeface="FangSong"/>
                <a:cs typeface="FangSong"/>
              </a:rPr>
              <a:t>），</a:t>
            </a:r>
            <a:r>
              <a:rPr sz="1300" kern="0" spc="0" dirty="0">
                <a:solidFill>
                  <a:srgbClr val="000000">
                    <a:alpha val="100000"/>
                  </a:srgbClr>
                </a:solidFill>
                <a:latin typeface="FangSong"/>
                <a:ea typeface="FangSong"/>
                <a:cs typeface="FangSong"/>
              </a:rPr>
              <a:t>博士毕业生不</a:t>
            </a:r>
            <a:r>
              <a:rPr sz="1300" kern="0" spc="-60" dirty="0">
                <a:solidFill>
                  <a:srgbClr val="000000">
                    <a:alpha val="100000"/>
                  </a:srgbClr>
                </a:solidFill>
                <a:latin typeface="FangSong"/>
                <a:ea typeface="FangSong"/>
                <a:cs typeface="FangSong"/>
              </a:rPr>
              <a:t>得少于</a:t>
            </a:r>
            <a:r>
              <a:rPr sz="1300" kern="0" spc="-300" dirty="0">
                <a:solidFill>
                  <a:srgbClr val="000000">
                    <a:alpha val="100000"/>
                  </a:srgbClr>
                </a:solidFill>
                <a:latin typeface="FangSong"/>
                <a:ea typeface="FangSong"/>
                <a:cs typeface="FangSong"/>
              </a:rPr>
              <a:t> </a:t>
            </a:r>
            <a:r>
              <a:rPr sz="1300" kern="0" spc="-60" dirty="0">
                <a:solidFill>
                  <a:srgbClr val="000000">
                    <a:alpha val="100000"/>
                  </a:srgbClr>
                </a:solidFill>
                <a:latin typeface="Times New Roman"/>
                <a:ea typeface="Times New Roman"/>
                <a:cs typeface="Times New Roman"/>
              </a:rPr>
              <a:t>5 </a:t>
            </a:r>
            <a:r>
              <a:rPr sz="1300" kern="0" spc="-60" dirty="0">
                <a:solidFill>
                  <a:srgbClr val="000000">
                    <a:alpha val="100000"/>
                  </a:srgbClr>
                </a:solidFill>
                <a:latin typeface="FangSong"/>
                <a:ea typeface="FangSong"/>
                <a:cs typeface="FangSong"/>
              </a:rPr>
              <a:t>年（含）。</a:t>
            </a:r>
            <a:endParaRPr sz="1300" dirty="0">
              <a:latin typeface="FangSong"/>
              <a:ea typeface="FangSong"/>
              <a:cs typeface="FangSong"/>
            </a:endParaRPr>
          </a:p>
          <a:p>
            <a:pPr marL="20954" indent="319404" algn="l" rtl="0" eaLnBrk="0">
              <a:lnSpc>
                <a:spcPct val="161000"/>
              </a:lnSpc>
              <a:spcBef>
                <a:spcPts val="168"/>
              </a:spcBef>
              <a:tabLst/>
            </a:pPr>
            <a:r>
              <a:rPr sz="1300" kern="0" spc="20" dirty="0">
                <a:solidFill>
                  <a:srgbClr val="000000">
                    <a:alpha val="100000"/>
                  </a:srgbClr>
                </a:solidFill>
                <a:latin typeface="Times New Roman"/>
                <a:ea typeface="Times New Roman"/>
                <a:cs typeface="Times New Roman"/>
              </a:rPr>
              <a:t>6.  </a:t>
            </a:r>
            <a:r>
              <a:rPr sz="1300" kern="0" spc="20" dirty="0">
                <a:solidFill>
                  <a:srgbClr val="000000">
                    <a:alpha val="100000"/>
                  </a:srgbClr>
                </a:solidFill>
                <a:latin typeface="FangSong"/>
                <a:ea typeface="FangSong"/>
                <a:cs typeface="FangSong"/>
              </a:rPr>
              <a:t>丙方入职后，须遵守乙方及就业高校有</a:t>
            </a:r>
            <a:r>
              <a:rPr sz="1300" kern="0" spc="10" dirty="0">
                <a:solidFill>
                  <a:srgbClr val="000000">
                    <a:alpha val="100000"/>
                  </a:srgbClr>
                </a:solidFill>
                <a:latin typeface="FangSong"/>
                <a:ea typeface="FangSong"/>
                <a:cs typeface="FangSong"/>
              </a:rPr>
              <a:t>关规章制度，发挥专业所学，为</a:t>
            </a:r>
            <a:r>
              <a:rPr sz="1300" kern="0" spc="0" dirty="0">
                <a:solidFill>
                  <a:srgbClr val="000000">
                    <a:alpha val="100000"/>
                  </a:srgbClr>
                </a:solidFill>
                <a:latin typeface="FangSong"/>
                <a:ea typeface="FangSong"/>
                <a:cs typeface="FangSong"/>
              </a:rPr>
              <a:t>学校发展和教育质量提升贡献</a:t>
            </a:r>
            <a:r>
              <a:rPr sz="1300" kern="0" spc="-10" dirty="0">
                <a:solidFill>
                  <a:srgbClr val="000000">
                    <a:alpha val="100000"/>
                  </a:srgbClr>
                </a:solidFill>
                <a:latin typeface="FangSong"/>
                <a:ea typeface="FangSong"/>
                <a:cs typeface="FangSong"/>
              </a:rPr>
              <a:t>力量。</a:t>
            </a:r>
            <a:endParaRPr sz="1300" dirty="0">
              <a:latin typeface="FangSong"/>
              <a:ea typeface="FangSong"/>
              <a:cs typeface="FangSong"/>
            </a:endParaRPr>
          </a:p>
          <a:p>
            <a:pPr marL="344170" algn="l" rtl="0" eaLnBrk="0">
              <a:lnSpc>
                <a:spcPct val="91000"/>
              </a:lnSpc>
              <a:spcBef>
                <a:spcPts val="1042"/>
              </a:spcBef>
              <a:tabLst/>
            </a:pPr>
            <a:r>
              <a:rPr sz="1300" kern="0" spc="0" dirty="0">
                <a:solidFill>
                  <a:srgbClr val="000000">
                    <a:alpha val="100000"/>
                  </a:srgbClr>
                </a:solidFill>
                <a:latin typeface="SimHei"/>
                <a:ea typeface="SimHei"/>
                <a:cs typeface="SimHei"/>
              </a:rPr>
              <a:t>五、延长、终止事项</a:t>
            </a:r>
            <a:endParaRPr sz="1300" dirty="0">
              <a:latin typeface="SimHei"/>
              <a:ea typeface="SimHei"/>
              <a:cs typeface="SimHei"/>
            </a:endParaRPr>
          </a:p>
          <a:p>
            <a:pPr marL="13334" indent="339725" algn="l" rtl="0" eaLnBrk="0">
              <a:lnSpc>
                <a:spcPct val="167000"/>
              </a:lnSpc>
              <a:spcBef>
                <a:spcPts val="122"/>
              </a:spcBef>
              <a:tabLst/>
            </a:pPr>
            <a:r>
              <a:rPr sz="1300" kern="0" spc="10" dirty="0">
                <a:solidFill>
                  <a:srgbClr val="000000">
                    <a:alpha val="100000"/>
                  </a:srgbClr>
                </a:solidFill>
                <a:latin typeface="Times New Roman"/>
                <a:ea typeface="Times New Roman"/>
                <a:cs typeface="Times New Roman"/>
              </a:rPr>
              <a:t>1.  </a:t>
            </a:r>
            <a:r>
              <a:rPr sz="1300" kern="0" spc="10" dirty="0">
                <a:solidFill>
                  <a:srgbClr val="000000">
                    <a:alpha val="100000"/>
                  </a:srgbClr>
                </a:solidFill>
                <a:latin typeface="FangSong"/>
                <a:ea typeface="FangSong"/>
                <a:cs typeface="FangSong"/>
              </a:rPr>
              <a:t>学习期间如有应征入伍等特殊原因</a:t>
            </a:r>
            <a:r>
              <a:rPr sz="1300" kern="0" spc="0" dirty="0">
                <a:solidFill>
                  <a:srgbClr val="000000">
                    <a:alpha val="100000"/>
                  </a:srgbClr>
                </a:solidFill>
                <a:latin typeface="FangSong"/>
                <a:ea typeface="FangSong"/>
                <a:cs typeface="FangSong"/>
              </a:rPr>
              <a:t>确需休学，</a:t>
            </a:r>
            <a:r>
              <a:rPr sz="1300" kern="0" spc="-39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由丙方提出书面申请，征</a:t>
            </a:r>
            <a:r>
              <a:rPr sz="1300" kern="0" spc="-10" dirty="0">
                <a:solidFill>
                  <a:srgbClr val="000000">
                    <a:alpha val="100000"/>
                  </a:srgbClr>
                </a:solidFill>
                <a:latin typeface="FangSong"/>
                <a:ea typeface="FangSong"/>
                <a:cs typeface="FangSong"/>
              </a:rPr>
              <a:t>得甲方同意后，按甲方有关规定执行，并告知乙方。由于</a:t>
            </a:r>
            <a:r>
              <a:rPr sz="1300" kern="0" spc="-20" dirty="0">
                <a:solidFill>
                  <a:srgbClr val="000000">
                    <a:alpha val="100000"/>
                  </a:srgbClr>
                </a:solidFill>
                <a:latin typeface="FangSong"/>
                <a:ea typeface="FangSong"/>
                <a:cs typeface="FangSong"/>
              </a:rPr>
              <a:t>休学造成延期毕业、就</a:t>
            </a:r>
            <a:r>
              <a:rPr sz="1300" kern="0" spc="0" dirty="0">
                <a:solidFill>
                  <a:srgbClr val="000000">
                    <a:alpha val="100000"/>
                  </a:srgbClr>
                </a:solidFill>
                <a:latin typeface="FangSong"/>
                <a:ea typeface="FangSong"/>
                <a:cs typeface="FangSong"/>
              </a:rPr>
              <a:t>业延后的，待情况允许须继续履行协议，履约时间相应延长。</a:t>
            </a:r>
            <a:endParaRPr sz="1300" dirty="0">
              <a:latin typeface="FangSong"/>
              <a:ea typeface="FangSong"/>
              <a:cs typeface="FangSong"/>
            </a:endParaRPr>
          </a:p>
          <a:p>
            <a:pPr marL="12700" indent="323850" algn="l" rtl="0" eaLnBrk="0">
              <a:lnSpc>
                <a:spcPct val="161000"/>
              </a:lnSpc>
              <a:spcBef>
                <a:spcPts val="183"/>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确因身体原因不能完成学业，经甲方指定的二</a:t>
            </a:r>
            <a:r>
              <a:rPr sz="1300" kern="0" spc="10" dirty="0">
                <a:solidFill>
                  <a:srgbClr val="000000">
                    <a:alpha val="100000"/>
                  </a:srgbClr>
                </a:solidFill>
                <a:latin typeface="FangSong"/>
                <a:ea typeface="FangSong"/>
                <a:cs typeface="FangSong"/>
              </a:rPr>
              <a:t>级甲等（含）以上医院认</a:t>
            </a:r>
            <a:r>
              <a:rPr sz="1300" kern="0" spc="0" dirty="0">
                <a:solidFill>
                  <a:srgbClr val="000000">
                    <a:alpha val="100000"/>
                  </a:srgbClr>
                </a:solidFill>
                <a:latin typeface="FangSong"/>
                <a:ea typeface="FangSong"/>
                <a:cs typeface="FangSong"/>
              </a:rPr>
              <a:t>定，可终止协议。</a:t>
            </a:r>
            <a:endParaRPr sz="1300" dirty="0">
              <a:latin typeface="FangSong"/>
              <a:ea typeface="FangSong"/>
              <a:cs typeface="FangSong"/>
            </a:endParaRPr>
          </a:p>
          <a:p>
            <a:pPr marL="344804" algn="l" rtl="0" eaLnBrk="0">
              <a:lnSpc>
                <a:spcPct val="91000"/>
              </a:lnSpc>
              <a:spcBef>
                <a:spcPts val="1037"/>
              </a:spcBef>
              <a:tabLst/>
            </a:pPr>
            <a:r>
              <a:rPr sz="1300" kern="0" spc="0" dirty="0">
                <a:solidFill>
                  <a:srgbClr val="000000">
                    <a:alpha val="100000"/>
                  </a:srgbClr>
                </a:solidFill>
                <a:latin typeface="SimHei"/>
                <a:ea typeface="SimHei"/>
                <a:cs typeface="SimHei"/>
              </a:rPr>
              <a:t>六、违约情形及处理</a:t>
            </a:r>
            <a:endParaRPr sz="1300" dirty="0">
              <a:latin typeface="SimHei"/>
              <a:ea typeface="SimHei"/>
              <a:cs typeface="SimHei"/>
            </a:endParaRPr>
          </a:p>
          <a:p>
            <a:pPr marL="14604" indent="338454" algn="l" rtl="0" eaLnBrk="0">
              <a:lnSpc>
                <a:spcPct val="167000"/>
              </a:lnSpc>
              <a:spcBef>
                <a:spcPts val="122"/>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丙方学习期间</a:t>
            </a:r>
            <a:r>
              <a:rPr sz="1300" kern="0" spc="10" dirty="0">
                <a:solidFill>
                  <a:srgbClr val="000000">
                    <a:alpha val="100000"/>
                  </a:srgbClr>
                </a:solidFill>
                <a:latin typeface="FangSong"/>
                <a:ea typeface="FangSong"/>
                <a:cs typeface="FangSong"/>
              </a:rPr>
              <a:t>被勒令退学、受开除学籍处分，视为丙方违约，由甲方按</a:t>
            </a:r>
            <a:r>
              <a:rPr sz="1300" kern="0" spc="-10" dirty="0">
                <a:solidFill>
                  <a:srgbClr val="000000">
                    <a:alpha val="100000"/>
                  </a:srgbClr>
                </a:solidFill>
                <a:latin typeface="FangSong"/>
                <a:ea typeface="FangSong"/>
                <a:cs typeface="FangSong"/>
              </a:rPr>
              <a:t>有关规定处理，并书面告知乙方。丙方无故退学，视为</a:t>
            </a:r>
            <a:r>
              <a:rPr sz="1300" kern="0" spc="-20" dirty="0">
                <a:solidFill>
                  <a:srgbClr val="000000">
                    <a:alpha val="100000"/>
                  </a:srgbClr>
                </a:solidFill>
                <a:latin typeface="FangSong"/>
                <a:ea typeface="FangSong"/>
                <a:cs typeface="FangSong"/>
              </a:rPr>
              <a:t>丙方违约。丙方未按规定</a:t>
            </a:r>
            <a:r>
              <a:rPr sz="1300" kern="0" spc="0" dirty="0">
                <a:solidFill>
                  <a:srgbClr val="000000">
                    <a:alpha val="100000"/>
                  </a:srgbClr>
                </a:solidFill>
                <a:latin typeface="FangSong"/>
                <a:ea typeface="FangSong"/>
                <a:cs typeface="FangSong"/>
              </a:rPr>
              <a:t>时间取得毕业证书、相应学历学位证书的，视为丙方违约。</a:t>
            </a:r>
            <a:endParaRPr sz="1300" dirty="0">
              <a:latin typeface="FangSong"/>
              <a:ea typeface="FangSong"/>
              <a:cs typeface="FangSong"/>
            </a:endParaRPr>
          </a:p>
          <a:p>
            <a:pPr marL="12700" indent="323850" algn="l" rtl="0" eaLnBrk="0">
              <a:lnSpc>
                <a:spcPct val="161000"/>
              </a:lnSpc>
              <a:spcBef>
                <a:spcPts val="183"/>
              </a:spcBef>
              <a:tabLst/>
            </a:pPr>
            <a:r>
              <a:rPr sz="1300" kern="0" spc="20" dirty="0">
                <a:solidFill>
                  <a:srgbClr val="000000">
                    <a:alpha val="100000"/>
                  </a:srgbClr>
                </a:solidFill>
                <a:latin typeface="Times New Roman"/>
                <a:ea typeface="Times New Roman"/>
                <a:cs typeface="Times New Roman"/>
              </a:rPr>
              <a:t>2.  </a:t>
            </a:r>
            <a:r>
              <a:rPr sz="1300" kern="0" spc="20" dirty="0">
                <a:solidFill>
                  <a:srgbClr val="000000">
                    <a:alpha val="100000"/>
                  </a:srgbClr>
                </a:solidFill>
                <a:latin typeface="FangSong"/>
                <a:ea typeface="FangSong"/>
                <a:cs typeface="FangSong"/>
              </a:rPr>
              <a:t>丙方在报考、学习、就业等环节有弄虚作假或</a:t>
            </a:r>
            <a:r>
              <a:rPr sz="1300" kern="0" spc="10" dirty="0">
                <a:solidFill>
                  <a:srgbClr val="000000">
                    <a:alpha val="100000"/>
                  </a:srgbClr>
                </a:solidFill>
                <a:latin typeface="FangSong"/>
                <a:ea typeface="FangSong"/>
                <a:cs typeface="FangSong"/>
              </a:rPr>
              <a:t>其他违规违纪行为的，依</a:t>
            </a:r>
            <a:r>
              <a:rPr sz="1300" kern="0" spc="0" dirty="0">
                <a:solidFill>
                  <a:srgbClr val="000000">
                    <a:alpha val="100000"/>
                  </a:srgbClr>
                </a:solidFill>
                <a:latin typeface="FangSong"/>
                <a:ea typeface="FangSong"/>
                <a:cs typeface="FangSong"/>
              </a:rPr>
              <a:t>据有关规定处理，视为丙方违约。</a:t>
            </a:r>
            <a:endParaRPr sz="1300" dirty="0">
              <a:latin typeface="FangSong"/>
              <a:ea typeface="FangSong"/>
              <a:cs typeface="FangSong"/>
            </a:endParaRPr>
          </a:p>
          <a:p>
            <a:pPr algn="l" rtl="0" eaLnBrk="0">
              <a:lnSpc>
                <a:spcPct val="113000"/>
              </a:lnSpc>
              <a:tabLst/>
            </a:pPr>
            <a:endParaRPr sz="600" dirty="0">
              <a:latin typeface="Arial"/>
              <a:ea typeface="Arial"/>
              <a:cs typeface="Arial"/>
            </a:endParaRPr>
          </a:p>
          <a:p>
            <a:pPr marL="339725" algn="l" rtl="0" eaLnBrk="0">
              <a:lnSpc>
                <a:spcPts val="1836"/>
              </a:lnSpc>
              <a:spcBef>
                <a:spcPts val="4"/>
              </a:spcBef>
              <a:tabLst/>
            </a:pPr>
            <a:r>
              <a:rPr sz="1300" kern="0" spc="10" dirty="0">
                <a:solidFill>
                  <a:srgbClr val="000000">
                    <a:alpha val="100000"/>
                  </a:srgbClr>
                </a:solidFill>
                <a:latin typeface="Times New Roman"/>
                <a:ea typeface="Times New Roman"/>
                <a:cs typeface="Times New Roman"/>
              </a:rPr>
              <a:t>3.  </a:t>
            </a:r>
            <a:r>
              <a:rPr sz="1300" kern="0" spc="10" dirty="0">
                <a:solidFill>
                  <a:srgbClr val="000000">
                    <a:alpha val="100000"/>
                  </a:srgbClr>
                </a:solidFill>
                <a:latin typeface="FangSong"/>
                <a:ea typeface="FangSong"/>
                <a:cs typeface="FangSong"/>
              </a:rPr>
              <a:t>丙方毕业后未按协议就业等违约情形，</a:t>
            </a:r>
            <a:r>
              <a:rPr sz="1300" kern="0" spc="-370" dirty="0">
                <a:solidFill>
                  <a:srgbClr val="000000">
                    <a:alpha val="100000"/>
                  </a:srgbClr>
                </a:solidFill>
                <a:latin typeface="FangSong"/>
                <a:ea typeface="FangSong"/>
                <a:cs typeface="FangSong"/>
              </a:rPr>
              <a:t> </a:t>
            </a:r>
            <a:r>
              <a:rPr sz="1300" kern="0" spc="10" dirty="0">
                <a:solidFill>
                  <a:srgbClr val="000000">
                    <a:alpha val="100000"/>
                  </a:srgbClr>
                </a:solidFill>
                <a:latin typeface="FangSong"/>
                <a:ea typeface="FangSong"/>
                <a:cs typeface="FangSong"/>
              </a:rPr>
              <a:t>甲方或乙方可以</a:t>
            </a:r>
            <a:r>
              <a:rPr sz="1300" kern="0" spc="0" dirty="0">
                <a:solidFill>
                  <a:srgbClr val="000000">
                    <a:alpha val="100000"/>
                  </a:srgbClr>
                </a:solidFill>
                <a:latin typeface="FangSong"/>
                <a:ea typeface="FangSong"/>
                <a:cs typeface="FangSong"/>
              </a:rPr>
              <a:t>通过新媒体平台</a:t>
            </a:r>
            <a:endParaRPr sz="1300" dirty="0">
              <a:latin typeface="FangSong"/>
              <a:ea typeface="FangSong"/>
              <a:cs typeface="FangSong"/>
            </a:endParaRPr>
          </a:p>
        </p:txBody>
      </p:sp>
      <p:sp>
        <p:nvSpPr>
          <p:cNvPr id="98" name="textbox 98"/>
          <p:cNvSpPr/>
          <p:nvPr/>
        </p:nvSpPr>
        <p:spPr>
          <a:xfrm>
            <a:off x="88653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—20—</a:t>
            </a:r>
            <a:endParaRPr sz="1300" dirty="0">
              <a:latin typeface="Times New Roman"/>
              <a:ea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box 100"/>
          <p:cNvSpPr/>
          <p:nvPr/>
        </p:nvSpPr>
        <p:spPr>
          <a:xfrm>
            <a:off x="897741" y="1179601"/>
            <a:ext cx="5752465" cy="2862579"/>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31115" algn="l" rtl="0" eaLnBrk="0">
              <a:lnSpc>
                <a:spcPct val="89000"/>
              </a:lnSpc>
              <a:tabLst/>
            </a:pPr>
            <a:r>
              <a:rPr sz="1300" kern="0" spc="-10" dirty="0">
                <a:solidFill>
                  <a:srgbClr val="000000">
                    <a:alpha val="100000"/>
                  </a:srgbClr>
                </a:solidFill>
                <a:latin typeface="FangSong"/>
                <a:ea typeface="FangSong"/>
                <a:cs typeface="FangSong"/>
              </a:rPr>
              <a:t>向社会公布丙方不守诚信</a:t>
            </a:r>
            <a:r>
              <a:rPr sz="1300" kern="0" spc="-20" dirty="0">
                <a:solidFill>
                  <a:srgbClr val="000000">
                    <a:alpha val="100000"/>
                  </a:srgbClr>
                </a:solidFill>
                <a:latin typeface="FangSong"/>
                <a:ea typeface="FangSong"/>
                <a:cs typeface="FangSong"/>
              </a:rPr>
              <a:t>的信息；如学习期间丙方通过甲方、乙方获得政策资助</a:t>
            </a:r>
            <a:endParaRPr sz="1300" dirty="0">
              <a:latin typeface="FangSong"/>
              <a:ea typeface="FangSong"/>
              <a:cs typeface="FangSong"/>
            </a:endParaRPr>
          </a:p>
          <a:p>
            <a:pPr marL="24765" algn="l" rtl="0" eaLnBrk="0">
              <a:lnSpc>
                <a:spcPts val="2603"/>
              </a:lnSpc>
              <a:tabLst/>
            </a:pPr>
            <a:r>
              <a:rPr sz="1300" kern="0" spc="-10" dirty="0">
                <a:solidFill>
                  <a:srgbClr val="000000">
                    <a:alpha val="100000"/>
                  </a:srgbClr>
                </a:solidFill>
                <a:latin typeface="FangSong"/>
                <a:ea typeface="FangSong"/>
                <a:cs typeface="FangSong"/>
              </a:rPr>
              <a:t>的，须按原金额一次性退还。</a:t>
            </a:r>
            <a:endParaRPr sz="1300" dirty="0">
              <a:latin typeface="FangSong"/>
              <a:ea typeface="FangSong"/>
              <a:cs typeface="FangSong"/>
            </a:endParaRPr>
          </a:p>
          <a:p>
            <a:pPr marL="337820" algn="l" rtl="0" eaLnBrk="0">
              <a:lnSpc>
                <a:spcPct val="91000"/>
              </a:lnSpc>
              <a:spcBef>
                <a:spcPts val="1195"/>
              </a:spcBef>
              <a:tabLst/>
            </a:pPr>
            <a:r>
              <a:rPr sz="1300" kern="0" spc="10" dirty="0">
                <a:solidFill>
                  <a:srgbClr val="000000">
                    <a:alpha val="100000"/>
                  </a:srgbClr>
                </a:solidFill>
                <a:latin typeface="SimHei"/>
                <a:ea typeface="SimHei"/>
                <a:cs typeface="SimHei"/>
              </a:rPr>
              <a:t>七、附则</a:t>
            </a:r>
            <a:endParaRPr sz="1300" dirty="0">
              <a:latin typeface="SimHei"/>
              <a:ea typeface="SimHei"/>
              <a:cs typeface="SimHei"/>
            </a:endParaRPr>
          </a:p>
          <a:p>
            <a:pPr marL="352425" algn="l" rtl="0" eaLnBrk="0">
              <a:lnSpc>
                <a:spcPts val="1836"/>
              </a:lnSpc>
              <a:spcBef>
                <a:spcPts val="977"/>
              </a:spcBef>
              <a:tabLst/>
            </a:pPr>
            <a:r>
              <a:rPr sz="1300" kern="0" spc="20" dirty="0">
                <a:solidFill>
                  <a:srgbClr val="000000">
                    <a:alpha val="100000"/>
                  </a:srgbClr>
                </a:solidFill>
                <a:latin typeface="Times New Roman"/>
                <a:ea typeface="Times New Roman"/>
                <a:cs typeface="Times New Roman"/>
              </a:rPr>
              <a:t>1.  </a:t>
            </a:r>
            <a:r>
              <a:rPr sz="1300" kern="0" spc="20" dirty="0">
                <a:solidFill>
                  <a:srgbClr val="000000">
                    <a:alpha val="100000"/>
                  </a:srgbClr>
                </a:solidFill>
                <a:latin typeface="FangSong"/>
                <a:ea typeface="FangSong"/>
                <a:cs typeface="FangSong"/>
              </a:rPr>
              <a:t>本协议未尽</a:t>
            </a:r>
            <a:r>
              <a:rPr sz="1300" kern="0" spc="10" dirty="0">
                <a:solidFill>
                  <a:srgbClr val="000000">
                    <a:alpha val="100000"/>
                  </a:srgbClr>
                </a:solidFill>
                <a:latin typeface="FangSong"/>
                <a:ea typeface="FangSong"/>
                <a:cs typeface="FangSong"/>
              </a:rPr>
              <a:t>事宜，凡属政策有规定的，按有关规定执行，其他事宜由三</a:t>
            </a:r>
            <a:endParaRPr sz="1300" dirty="0">
              <a:latin typeface="FangSong"/>
              <a:ea typeface="FangSong"/>
              <a:cs typeface="FangSong"/>
            </a:endParaRPr>
          </a:p>
          <a:p>
            <a:pPr marL="12700" algn="l" rtl="0" eaLnBrk="0">
              <a:lnSpc>
                <a:spcPts val="2371"/>
              </a:lnSpc>
              <a:tabLst/>
            </a:pPr>
            <a:r>
              <a:rPr sz="1300" kern="0" spc="0" dirty="0">
                <a:solidFill>
                  <a:srgbClr val="000000">
                    <a:alpha val="100000"/>
                  </a:srgbClr>
                </a:solidFill>
                <a:latin typeface="FangSong"/>
                <a:ea typeface="FangSong"/>
                <a:cs typeface="FangSong"/>
              </a:rPr>
              <a:t>方协商解决。</a:t>
            </a:r>
            <a:endParaRPr sz="1300" dirty="0">
              <a:latin typeface="FangSong"/>
              <a:ea typeface="FangSong"/>
              <a:cs typeface="FangSong"/>
            </a:endParaRPr>
          </a:p>
          <a:p>
            <a:pPr marL="13970" indent="321309" algn="l" rtl="0" eaLnBrk="0">
              <a:lnSpc>
                <a:spcPct val="168000"/>
              </a:lnSpc>
              <a:spcBef>
                <a:spcPts val="59"/>
              </a:spcBef>
              <a:tabLst/>
            </a:pPr>
            <a:r>
              <a:rPr sz="1300" kern="0" spc="40" dirty="0">
                <a:solidFill>
                  <a:srgbClr val="000000">
                    <a:alpha val="100000"/>
                  </a:srgbClr>
                </a:solidFill>
                <a:latin typeface="Times New Roman"/>
                <a:ea typeface="Times New Roman"/>
                <a:cs typeface="Times New Roman"/>
              </a:rPr>
              <a:t>2.  </a:t>
            </a:r>
            <a:r>
              <a:rPr sz="1300" kern="0" spc="40" dirty="0">
                <a:solidFill>
                  <a:srgbClr val="000000">
                    <a:alpha val="100000"/>
                  </a:srgbClr>
                </a:solidFill>
                <a:latin typeface="FangSong"/>
                <a:ea typeface="FangSong"/>
                <a:cs typeface="FangSong"/>
              </a:rPr>
              <a:t>本协议通过中国研究生招生信息网</a:t>
            </a:r>
            <a:r>
              <a:rPr sz="1300" kern="0" spc="40" dirty="0">
                <a:solidFill>
                  <a:srgbClr val="000000">
                    <a:alpha val="100000"/>
                  </a:srgbClr>
                </a:solidFill>
                <a:latin typeface="Times New Roman"/>
                <a:ea typeface="Times New Roman"/>
                <a:cs typeface="Times New Roman"/>
              </a:rPr>
              <a:t>“</a:t>
            </a:r>
            <a:r>
              <a:rPr sz="1300" kern="0" spc="40" dirty="0">
                <a:solidFill>
                  <a:srgbClr val="000000">
                    <a:alpha val="100000"/>
                  </a:srgbClr>
                </a:solidFill>
                <a:latin typeface="FangSong"/>
                <a:ea typeface="FangSong"/>
                <a:cs typeface="FangSong"/>
              </a:rPr>
              <a:t>少数民族高层</a:t>
            </a:r>
            <a:r>
              <a:rPr sz="1300" kern="0" spc="30" dirty="0">
                <a:solidFill>
                  <a:srgbClr val="000000">
                    <a:alpha val="100000"/>
                  </a:srgbClr>
                </a:solidFill>
                <a:latin typeface="FangSong"/>
                <a:ea typeface="FangSong"/>
                <a:cs typeface="FangSong"/>
              </a:rPr>
              <a:t>次骨干人才计划资格</a:t>
            </a:r>
            <a:r>
              <a:rPr sz="1300" kern="0" spc="0" dirty="0">
                <a:solidFill>
                  <a:srgbClr val="000000">
                    <a:alpha val="100000"/>
                  </a:srgbClr>
                </a:solidFill>
                <a:latin typeface="FangSong"/>
                <a:ea typeface="FangSong"/>
                <a:cs typeface="FangSong"/>
              </a:rPr>
              <a:t>申请平台</a:t>
            </a:r>
            <a:r>
              <a:rPr sz="1300" kern="0" spc="0" dirty="0">
                <a:solidFill>
                  <a:srgbClr val="000000">
                    <a:alpha val="100000"/>
                  </a:srgbClr>
                </a:solidFill>
                <a:latin typeface="Times New Roman"/>
                <a:ea typeface="Times New Roman"/>
                <a:cs typeface="Times New Roman"/>
              </a:rPr>
              <a:t>”</a:t>
            </a:r>
            <a:r>
              <a:rPr sz="1300" kern="0" spc="0" dirty="0">
                <a:solidFill>
                  <a:srgbClr val="000000">
                    <a:alpha val="100000"/>
                  </a:srgbClr>
                </a:solidFill>
                <a:latin typeface="FangSong"/>
                <a:ea typeface="FangSong"/>
                <a:cs typeface="FangSong"/>
              </a:rPr>
              <a:t>在线签署，在线签署及下载协议版本具有同等法律效力，</a:t>
            </a:r>
            <a:r>
              <a:rPr sz="1300" kern="0" spc="-340" dirty="0">
                <a:solidFill>
                  <a:srgbClr val="000000">
                    <a:alpha val="100000"/>
                  </a:srgbClr>
                </a:solidFill>
                <a:latin typeface="FangSong"/>
                <a:ea typeface="FangSong"/>
                <a:cs typeface="FangSong"/>
              </a:rPr>
              <a:t> </a:t>
            </a:r>
            <a:r>
              <a:rPr sz="1300" kern="0" spc="0" dirty="0">
                <a:solidFill>
                  <a:srgbClr val="000000">
                    <a:alpha val="100000"/>
                  </a:srgbClr>
                </a:solidFill>
                <a:latin typeface="FangSong"/>
                <a:ea typeface="FangSong"/>
                <a:cs typeface="FangSong"/>
              </a:rPr>
              <a:t>自丙方</a:t>
            </a:r>
            <a:r>
              <a:rPr sz="1300" kern="0" spc="-10" dirty="0">
                <a:solidFill>
                  <a:srgbClr val="000000">
                    <a:alpha val="100000"/>
                  </a:srgbClr>
                </a:solidFill>
                <a:latin typeface="FangSong"/>
                <a:ea typeface="FangSong"/>
                <a:cs typeface="FangSong"/>
              </a:rPr>
              <a:t>取得</a:t>
            </a:r>
            <a:r>
              <a:rPr sz="1300" kern="0" spc="-10" dirty="0">
                <a:solidFill>
                  <a:srgbClr val="000000">
                    <a:alpha val="100000"/>
                  </a:srgbClr>
                </a:solidFill>
                <a:latin typeface="FangSong"/>
                <a:ea typeface="FangSong"/>
                <a:cs typeface="FangSong"/>
              </a:rPr>
              <a:t>正式学籍（报到）之日起生效。甲、乙、丙三方各持</a:t>
            </a:r>
            <a:r>
              <a:rPr sz="1300" kern="0" spc="-20" dirty="0">
                <a:solidFill>
                  <a:srgbClr val="000000">
                    <a:alpha val="100000"/>
                  </a:srgbClr>
                </a:solidFill>
                <a:latin typeface="FangSong"/>
                <a:ea typeface="FangSong"/>
                <a:cs typeface="FangSong"/>
              </a:rPr>
              <a:t>一份（在线签署后可在线下</a:t>
            </a:r>
            <a:r>
              <a:rPr sz="1300" kern="0" spc="0" dirty="0">
                <a:solidFill>
                  <a:srgbClr val="000000">
                    <a:alpha val="100000"/>
                  </a:srgbClr>
                </a:solidFill>
                <a:latin typeface="FangSong"/>
                <a:ea typeface="FangSong"/>
                <a:cs typeface="FangSong"/>
              </a:rPr>
              <a:t>载</a:t>
            </a:r>
            <a:r>
              <a:rPr sz="1300" kern="0" spc="-310" dirty="0">
                <a:solidFill>
                  <a:srgbClr val="000000">
                    <a:alpha val="100000"/>
                  </a:srgbClr>
                </a:solidFill>
                <a:latin typeface="FangSong"/>
                <a:ea typeface="FangSong"/>
                <a:cs typeface="FangSong"/>
              </a:rPr>
              <a:t>），</a:t>
            </a:r>
            <a:r>
              <a:rPr sz="1300" kern="0" spc="0" dirty="0">
                <a:solidFill>
                  <a:srgbClr val="000000">
                    <a:alpha val="100000"/>
                  </a:srgbClr>
                </a:solidFill>
                <a:latin typeface="FangSong"/>
                <a:ea typeface="FangSong"/>
                <a:cs typeface="FangSong"/>
              </a:rPr>
              <a:t>一份由甲方打印存入丙方个人档案</a:t>
            </a:r>
            <a:r>
              <a:rPr sz="1300" kern="0" spc="-10" dirty="0">
                <a:solidFill>
                  <a:srgbClr val="000000">
                    <a:alpha val="100000"/>
                  </a:srgbClr>
                </a:solidFill>
                <a:latin typeface="FangSong"/>
                <a:ea typeface="FangSong"/>
                <a:cs typeface="FangSong"/>
              </a:rPr>
              <a:t>。</a:t>
            </a:r>
            <a:endParaRPr sz="1300" dirty="0">
              <a:latin typeface="FangSong"/>
              <a:ea typeface="FangSong"/>
              <a:cs typeface="FangSong"/>
            </a:endParaRPr>
          </a:p>
        </p:txBody>
      </p:sp>
      <p:sp>
        <p:nvSpPr>
          <p:cNvPr id="102" name="textbox 102"/>
          <p:cNvSpPr/>
          <p:nvPr/>
        </p:nvSpPr>
        <p:spPr>
          <a:xfrm>
            <a:off x="902541" y="4415002"/>
            <a:ext cx="1676400" cy="2522220"/>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26034" algn="l" rtl="0" eaLnBrk="0">
              <a:lnSpc>
                <a:spcPct val="89000"/>
              </a:lnSpc>
              <a:tabLst/>
            </a:pPr>
            <a:r>
              <a:rPr sz="1300" kern="0" spc="-20" dirty="0">
                <a:solidFill>
                  <a:srgbClr val="000000">
                    <a:alpha val="100000"/>
                  </a:srgbClr>
                </a:solidFill>
                <a:latin typeface="KaiTi"/>
                <a:ea typeface="KaiTi"/>
                <a:cs typeface="KaiTi"/>
              </a:rPr>
              <a:t>甲方单位（盖章</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12700" algn="l" rtl="0" eaLnBrk="0">
              <a:lnSpc>
                <a:spcPct val="89000"/>
              </a:lnSpc>
              <a:spcBef>
                <a:spcPts val="1312"/>
              </a:spcBef>
              <a:tabLst/>
            </a:pPr>
            <a:r>
              <a:rPr sz="1300" kern="0" spc="-10" dirty="0">
                <a:solidFill>
                  <a:srgbClr val="000000">
                    <a:alpha val="100000"/>
                  </a:srgbClr>
                </a:solidFill>
                <a:latin typeface="KaiTi"/>
                <a:ea typeface="KaiTi"/>
                <a:cs typeface="KaiTi"/>
              </a:rPr>
              <a:t>法定代表人签字：</a:t>
            </a:r>
            <a:endParaRPr sz="1300" dirty="0">
              <a:latin typeface="KaiTi"/>
              <a:ea typeface="KaiTi"/>
              <a:cs typeface="KaiTi"/>
            </a:endParaRPr>
          </a:p>
          <a:p>
            <a:pPr algn="r" rtl="0" eaLnBrk="0">
              <a:lnSpc>
                <a:spcPct val="89000"/>
              </a:lnSpc>
              <a:spcBef>
                <a:spcPts val="1312"/>
              </a:spcBef>
              <a:tabLst/>
            </a:pPr>
            <a:r>
              <a:rPr sz="1300" kern="0" spc="-8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月</a:t>
            </a:r>
            <a:r>
              <a:rPr sz="1300" kern="0" spc="1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日</a:t>
            </a:r>
            <a:endParaRPr sz="1300" dirty="0">
              <a:latin typeface="KaiTi"/>
              <a:ea typeface="KaiTi"/>
              <a:cs typeface="KaiTi"/>
            </a:endParaRPr>
          </a:p>
          <a:p>
            <a:pPr algn="l" rtl="0" eaLnBrk="0">
              <a:lnSpc>
                <a:spcPct val="124000"/>
              </a:lnSpc>
              <a:tabLst/>
            </a:pPr>
            <a:endParaRPr sz="1000" dirty="0">
              <a:latin typeface="Arial"/>
              <a:ea typeface="Arial"/>
              <a:cs typeface="Arial"/>
            </a:endParaRPr>
          </a:p>
          <a:p>
            <a:pPr algn="l" rtl="0" eaLnBrk="0">
              <a:lnSpc>
                <a:spcPct val="124000"/>
              </a:lnSpc>
              <a:tabLst/>
            </a:pPr>
            <a:endParaRPr sz="1000" dirty="0">
              <a:latin typeface="Arial"/>
              <a:ea typeface="Arial"/>
              <a:cs typeface="Arial"/>
            </a:endParaRPr>
          </a:p>
          <a:p>
            <a:pPr marL="21590" algn="l" rtl="0" eaLnBrk="0">
              <a:lnSpc>
                <a:spcPct val="89000"/>
              </a:lnSpc>
              <a:spcBef>
                <a:spcPts val="400"/>
              </a:spcBef>
              <a:tabLst/>
            </a:pPr>
            <a:r>
              <a:rPr sz="1300" kern="0" spc="-20" dirty="0">
                <a:solidFill>
                  <a:srgbClr val="000000">
                    <a:alpha val="100000"/>
                  </a:srgbClr>
                </a:solidFill>
                <a:latin typeface="KaiTi"/>
                <a:ea typeface="KaiTi"/>
                <a:cs typeface="KaiTi"/>
              </a:rPr>
              <a:t>丙方签字：</a:t>
            </a:r>
            <a:endParaRPr sz="1300" dirty="0">
              <a:latin typeface="KaiTi"/>
              <a:ea typeface="KaiTi"/>
              <a:cs typeface="KaiTi"/>
            </a:endParaRPr>
          </a:p>
          <a:p>
            <a:pPr marL="496569" algn="l" rtl="0" eaLnBrk="0">
              <a:lnSpc>
                <a:spcPct val="89000"/>
              </a:lnSpc>
              <a:spcBef>
                <a:spcPts val="1312"/>
              </a:spcBef>
              <a:tabLst/>
            </a:pPr>
            <a:r>
              <a:rPr sz="1300" kern="0" spc="10" dirty="0">
                <a:solidFill>
                  <a:srgbClr val="000000">
                    <a:alpha val="100000"/>
                  </a:srgbClr>
                </a:solidFill>
                <a:latin typeface="KaiTi"/>
                <a:ea typeface="KaiTi"/>
                <a:cs typeface="KaiTi"/>
              </a:rPr>
              <a:t>联系地址：</a:t>
            </a:r>
            <a:endParaRPr sz="1300" dirty="0">
              <a:latin typeface="KaiTi"/>
              <a:ea typeface="KaiTi"/>
              <a:cs typeface="KaiTi"/>
            </a:endParaRPr>
          </a:p>
          <a:p>
            <a:pPr marL="496569" algn="l" rtl="0" eaLnBrk="0">
              <a:lnSpc>
                <a:spcPct val="89000"/>
              </a:lnSpc>
              <a:spcBef>
                <a:spcPts val="1312"/>
              </a:spcBef>
              <a:tabLst/>
            </a:pPr>
            <a:r>
              <a:rPr sz="1300" kern="0" spc="10" dirty="0">
                <a:solidFill>
                  <a:srgbClr val="000000">
                    <a:alpha val="100000"/>
                  </a:srgbClr>
                </a:solidFill>
                <a:latin typeface="KaiTi"/>
                <a:ea typeface="KaiTi"/>
                <a:cs typeface="KaiTi"/>
              </a:rPr>
              <a:t>联系电话：</a:t>
            </a:r>
            <a:endParaRPr sz="1300" dirty="0">
              <a:latin typeface="KaiTi"/>
              <a:ea typeface="KaiTi"/>
              <a:cs typeface="KaiTi"/>
            </a:endParaRPr>
          </a:p>
          <a:p>
            <a:pPr algn="l" rtl="0" eaLnBrk="0">
              <a:lnSpc>
                <a:spcPct val="109000"/>
              </a:lnSpc>
              <a:tabLst/>
            </a:pPr>
            <a:endParaRPr sz="1000" dirty="0">
              <a:latin typeface="Arial"/>
              <a:ea typeface="Arial"/>
              <a:cs typeface="Arial"/>
            </a:endParaRPr>
          </a:p>
          <a:p>
            <a:pPr algn="r" rtl="0" eaLnBrk="0">
              <a:lnSpc>
                <a:spcPct val="89000"/>
              </a:lnSpc>
              <a:spcBef>
                <a:spcPts val="4"/>
              </a:spcBef>
              <a:tabLst/>
            </a:pPr>
            <a:r>
              <a:rPr sz="1300" kern="0" spc="-8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月</a:t>
            </a:r>
            <a:r>
              <a:rPr sz="1300" kern="0" spc="1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日</a:t>
            </a:r>
            <a:endParaRPr sz="1300" dirty="0">
              <a:latin typeface="KaiTi"/>
              <a:ea typeface="KaiTi"/>
              <a:cs typeface="KaiTi"/>
            </a:endParaRPr>
          </a:p>
        </p:txBody>
      </p:sp>
      <p:sp>
        <p:nvSpPr>
          <p:cNvPr id="104" name="textbox 104"/>
          <p:cNvSpPr/>
          <p:nvPr/>
        </p:nvSpPr>
        <p:spPr>
          <a:xfrm>
            <a:off x="1230301" y="7231886"/>
            <a:ext cx="4075429" cy="513715"/>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0" dirty="0">
                <a:solidFill>
                  <a:srgbClr val="000000">
                    <a:alpha val="100000"/>
                  </a:srgbClr>
                </a:solidFill>
                <a:latin typeface="KaiTi"/>
                <a:ea typeface="KaiTi"/>
                <a:cs typeface="KaiTi"/>
              </a:rPr>
              <a:t>注：</a:t>
            </a:r>
            <a:r>
              <a:rPr sz="1300" kern="0" spc="0" dirty="0">
                <a:solidFill>
                  <a:srgbClr val="000000">
                    <a:alpha val="100000"/>
                  </a:srgbClr>
                </a:solidFill>
                <a:latin typeface="Times New Roman"/>
                <a:ea typeface="Times New Roman"/>
                <a:cs typeface="Times New Roman"/>
              </a:rPr>
              <a:t>1.</a:t>
            </a:r>
            <a:r>
              <a:rPr sz="1300" kern="0" spc="0" dirty="0">
                <a:solidFill>
                  <a:srgbClr val="000000">
                    <a:alpha val="100000"/>
                  </a:srgbClr>
                </a:solidFill>
                <a:latin typeface="KaiTi"/>
                <a:ea typeface="KaiTi"/>
                <a:cs typeface="KaiTi"/>
              </a:rPr>
              <a:t>本协议通过骨干计划数字化管理平台签</a:t>
            </a:r>
            <a:r>
              <a:rPr sz="1300" kern="0" spc="-10" dirty="0">
                <a:solidFill>
                  <a:srgbClr val="000000">
                    <a:alpha val="100000"/>
                  </a:srgbClr>
                </a:solidFill>
                <a:latin typeface="KaiTi"/>
                <a:ea typeface="KaiTi"/>
                <a:cs typeface="KaiTi"/>
              </a:rPr>
              <a:t>署。</a:t>
            </a:r>
            <a:endParaRPr sz="1300" dirty="0">
              <a:latin typeface="KaiTi"/>
              <a:ea typeface="KaiTi"/>
              <a:cs typeface="KaiTi"/>
            </a:endParaRPr>
          </a:p>
          <a:p>
            <a:pPr algn="r" rtl="0" eaLnBrk="0">
              <a:lnSpc>
                <a:spcPts val="1836"/>
              </a:lnSpc>
              <a:spcBef>
                <a:spcPts val="167"/>
              </a:spcBef>
              <a:tabLst/>
            </a:pPr>
            <a:r>
              <a:rPr sz="1300" kern="0" spc="-40" dirty="0">
                <a:solidFill>
                  <a:srgbClr val="000000">
                    <a:alpha val="100000"/>
                  </a:srgbClr>
                </a:solidFill>
                <a:latin typeface="Times New Roman"/>
                <a:ea typeface="Times New Roman"/>
                <a:cs typeface="Times New Roman"/>
              </a:rPr>
              <a:t>2.</a:t>
            </a:r>
            <a:r>
              <a:rPr sz="1300" kern="0" spc="-40" dirty="0">
                <a:solidFill>
                  <a:srgbClr val="000000">
                    <a:alpha val="100000"/>
                  </a:srgbClr>
                </a:solidFill>
                <a:latin typeface="KaiTi"/>
                <a:ea typeface="KaiTi"/>
                <a:cs typeface="KaiTi"/>
              </a:rPr>
              <a:t>本协议需保存纸质件一式四份，由各方自行打印。</a:t>
            </a:r>
            <a:endParaRPr sz="1300" dirty="0">
              <a:latin typeface="KaiTi"/>
              <a:ea typeface="KaiTi"/>
              <a:cs typeface="KaiTi"/>
            </a:endParaRPr>
          </a:p>
        </p:txBody>
      </p:sp>
      <p:sp>
        <p:nvSpPr>
          <p:cNvPr id="106" name="textbox 106"/>
          <p:cNvSpPr/>
          <p:nvPr/>
        </p:nvSpPr>
        <p:spPr>
          <a:xfrm>
            <a:off x="3397286" y="4415002"/>
            <a:ext cx="1676400" cy="888364"/>
          </a:xfrm>
          <a:prstGeom prst="rect">
            <a:avLst/>
          </a:prstGeom>
          <a:noFill/>
          <a:ln w="0" cap="flat">
            <a:noFill/>
            <a:prstDash val="solid"/>
            <a:miter lim="0"/>
          </a:ln>
        </p:spPr>
        <p:txBody>
          <a:bodyPr vert="horz" wrap="square" lIns="0" tIns="0" rIns="0" bIns="0"/>
          <a:lstStyle/>
          <a:p>
            <a:pPr algn="l" rtl="0" eaLnBrk="0">
              <a:lnSpc>
                <a:spcPct val="87269"/>
              </a:lnSpc>
              <a:tabLst/>
            </a:pPr>
            <a:endParaRPr sz="100" dirty="0">
              <a:latin typeface="Arial"/>
              <a:ea typeface="Arial"/>
              <a:cs typeface="Arial"/>
            </a:endParaRPr>
          </a:p>
          <a:p>
            <a:pPr marL="34290" algn="l" rtl="0" eaLnBrk="0">
              <a:lnSpc>
                <a:spcPct val="89000"/>
              </a:lnSpc>
              <a:tabLst/>
            </a:pPr>
            <a:r>
              <a:rPr sz="1300" kern="0" spc="-30" dirty="0">
                <a:solidFill>
                  <a:srgbClr val="000000">
                    <a:alpha val="100000"/>
                  </a:srgbClr>
                </a:solidFill>
                <a:latin typeface="KaiTi"/>
                <a:ea typeface="KaiTi"/>
                <a:cs typeface="KaiTi"/>
              </a:rPr>
              <a:t>乙方单位（盖章</a:t>
            </a:r>
            <a:r>
              <a:rPr sz="1300" kern="0" spc="-350" dirty="0">
                <a:solidFill>
                  <a:srgbClr val="000000">
                    <a:alpha val="100000"/>
                  </a:srgbClr>
                </a:solidFill>
                <a:latin typeface="KaiTi"/>
                <a:ea typeface="KaiTi"/>
                <a:cs typeface="KaiTi"/>
              </a:rPr>
              <a:t>）：</a:t>
            </a:r>
            <a:endParaRPr sz="1300" dirty="0">
              <a:latin typeface="KaiTi"/>
              <a:ea typeface="KaiTi"/>
              <a:cs typeface="KaiTi"/>
            </a:endParaRPr>
          </a:p>
          <a:p>
            <a:pPr marL="12700" algn="l" rtl="0" eaLnBrk="0">
              <a:lnSpc>
                <a:spcPct val="89000"/>
              </a:lnSpc>
              <a:spcBef>
                <a:spcPts val="1312"/>
              </a:spcBef>
              <a:tabLst/>
            </a:pPr>
            <a:r>
              <a:rPr sz="1300" kern="0" spc="-10" dirty="0">
                <a:solidFill>
                  <a:srgbClr val="000000">
                    <a:alpha val="100000"/>
                  </a:srgbClr>
                </a:solidFill>
                <a:latin typeface="KaiTi"/>
                <a:ea typeface="KaiTi"/>
                <a:cs typeface="KaiTi"/>
              </a:rPr>
              <a:t>法定代表人签字：</a:t>
            </a:r>
            <a:endParaRPr sz="1300" dirty="0">
              <a:latin typeface="KaiTi"/>
              <a:ea typeface="KaiTi"/>
              <a:cs typeface="KaiTi"/>
            </a:endParaRPr>
          </a:p>
          <a:p>
            <a:pPr algn="l" rtl="0" eaLnBrk="0">
              <a:lnSpc>
                <a:spcPct val="109000"/>
              </a:lnSpc>
              <a:tabLst/>
            </a:pPr>
            <a:endParaRPr sz="1000" dirty="0">
              <a:latin typeface="Arial"/>
              <a:ea typeface="Arial"/>
              <a:cs typeface="Arial"/>
            </a:endParaRPr>
          </a:p>
          <a:p>
            <a:pPr algn="r" rtl="0" eaLnBrk="0">
              <a:lnSpc>
                <a:spcPct val="89000"/>
              </a:lnSpc>
              <a:spcBef>
                <a:spcPts val="4"/>
              </a:spcBef>
              <a:tabLst/>
            </a:pPr>
            <a:r>
              <a:rPr sz="1300" kern="0" spc="-80" dirty="0">
                <a:solidFill>
                  <a:srgbClr val="000000">
                    <a:alpha val="100000"/>
                  </a:srgbClr>
                </a:solidFill>
                <a:latin typeface="KaiTi"/>
                <a:ea typeface="KaiTi"/>
                <a:cs typeface="KaiTi"/>
              </a:rPr>
              <a:t>年</a:t>
            </a:r>
            <a:r>
              <a:rPr sz="1300" kern="0" spc="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月</a:t>
            </a:r>
            <a:r>
              <a:rPr sz="1300" kern="0" spc="120" dirty="0">
                <a:solidFill>
                  <a:srgbClr val="000000">
                    <a:alpha val="100000"/>
                  </a:srgbClr>
                </a:solidFill>
                <a:latin typeface="KaiTi"/>
                <a:ea typeface="KaiTi"/>
                <a:cs typeface="KaiTi"/>
              </a:rPr>
              <a:t>  </a:t>
            </a:r>
            <a:r>
              <a:rPr sz="1300" kern="0" spc="-80" dirty="0">
                <a:solidFill>
                  <a:srgbClr val="000000">
                    <a:alpha val="100000"/>
                  </a:srgbClr>
                </a:solidFill>
                <a:latin typeface="KaiTi"/>
                <a:ea typeface="KaiTi"/>
                <a:cs typeface="KaiTi"/>
              </a:rPr>
              <a:t>日</a:t>
            </a:r>
            <a:endParaRPr sz="1300" dirty="0">
              <a:latin typeface="KaiTi"/>
              <a:ea typeface="KaiTi"/>
              <a:cs typeface="KaiTi"/>
            </a:endParaRPr>
          </a:p>
        </p:txBody>
      </p:sp>
      <p:sp>
        <p:nvSpPr>
          <p:cNvPr id="108" name="textbox 108"/>
          <p:cNvSpPr/>
          <p:nvPr/>
        </p:nvSpPr>
        <p:spPr>
          <a:xfrm>
            <a:off x="6112259" y="9880558"/>
            <a:ext cx="561340" cy="259079"/>
          </a:xfrm>
          <a:prstGeom prst="rect">
            <a:avLst/>
          </a:prstGeom>
          <a:noFill/>
          <a:ln w="0" cap="flat">
            <a:noFill/>
            <a:prstDash val="solid"/>
            <a:miter lim="0"/>
          </a:ln>
        </p:spPr>
        <p:txBody>
          <a:bodyPr vert="horz" wrap="square" lIns="0" tIns="0" rIns="0" bIns="0"/>
          <a:lstStyle/>
          <a:p>
            <a:pPr algn="l" rtl="0" eaLnBrk="0">
              <a:lnSpc>
                <a:spcPct val="83341"/>
              </a:lnSpc>
              <a:tabLst/>
            </a:pPr>
            <a:endParaRPr sz="100" dirty="0">
              <a:latin typeface="Arial"/>
              <a:ea typeface="Arial"/>
              <a:cs typeface="Arial"/>
            </a:endParaRPr>
          </a:p>
          <a:p>
            <a:pPr marL="12700" algn="l" rtl="0" eaLnBrk="0">
              <a:lnSpc>
                <a:spcPts val="1836"/>
              </a:lnSpc>
              <a:tabLst/>
            </a:pPr>
            <a:r>
              <a:rPr sz="1300" kern="0" spc="70" dirty="0">
                <a:solidFill>
                  <a:srgbClr val="000000">
                    <a:alpha val="100000"/>
                  </a:srgbClr>
                </a:solidFill>
                <a:latin typeface="Times New Roman"/>
                <a:ea typeface="Times New Roman"/>
                <a:cs typeface="Times New Roman"/>
              </a:rPr>
              <a:t>—21—</a:t>
            </a:r>
            <a:endParaRPr sz="1300" dirty="0">
              <a:latin typeface="Times New Roman"/>
              <a:ea typeface="Times New Roman"/>
              <a:cs typeface="Times New Roman"/>
            </a:endParaRPr>
          </a:p>
        </p:txBody>
      </p:sp>
      <p:pic>
        <p:nvPicPr>
          <p:cNvPr id="110" name="picture 110"/>
          <p:cNvPicPr>
            <a:picLocks noChangeAspect="1"/>
          </p:cNvPicPr>
          <p:nvPr/>
        </p:nvPicPr>
        <p:blipFill>
          <a:blip r:embed="rId2"/>
          <a:stretch>
            <a:fillRect/>
          </a:stretch>
        </p:blipFill>
        <p:spPr>
          <a:xfrm rot="21600000">
            <a:off x="6280098" y="10083969"/>
            <a:ext cx="1047222" cy="3617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Application>WPS Office WWO_wpscloud_20260519211409-d03cf9f8cd</ap:Application>
</ap: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湖南省教育厅</dc:title>
  <dc:creator>Tclsevers</dc:creator>
  <dcterms:created xsi:type="dcterms:W3CDTF">2026-10-16T10:58:32Z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wqlLaW5nc29mdCBQREYgdG8gV1BTIDEyMA</vt:lpwstr>
  </property>
  <property fmtid="{D5CDD505-2E9C-101B-9397-08002B2CF9AE}" pid="3" name="Created">
    <vt:filetime>2026-10-16T10:58:38</vt:filetime>
  </property>
</Properties>
</file>